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306" r:id="rId2"/>
    <p:sldId id="260" r:id="rId3"/>
    <p:sldId id="286" r:id="rId4"/>
    <p:sldId id="290" r:id="rId5"/>
    <p:sldId id="270" r:id="rId6"/>
    <p:sldId id="267" r:id="rId7"/>
    <p:sldId id="305" r:id="rId8"/>
    <p:sldId id="271" r:id="rId9"/>
    <p:sldId id="292" r:id="rId10"/>
    <p:sldId id="295" r:id="rId11"/>
    <p:sldId id="293" r:id="rId12"/>
    <p:sldId id="294" r:id="rId13"/>
  </p:sldIdLst>
  <p:sldSz cx="9144000" cy="6858000" type="screen4x3"/>
  <p:notesSz cx="6856413" cy="9713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3399FF"/>
    <a:srgbClr val="B3E4FF"/>
    <a:srgbClr val="B9E8FF"/>
    <a:srgbClr val="FFFF00"/>
    <a:srgbClr val="FFFF66"/>
    <a:srgbClr val="FF0000"/>
    <a:srgbClr val="FF9900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78" autoAdjust="0"/>
    <p:restoredTop sz="94641" autoAdjust="0"/>
  </p:normalViewPr>
  <p:slideViewPr>
    <p:cSldViewPr snapToGrid="0">
      <p:cViewPr varScale="1">
        <p:scale>
          <a:sx n="103" d="100"/>
          <a:sy n="103" d="100"/>
        </p:scale>
        <p:origin x="-2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BB008C93-C63B-4C08-A8C9-54A007E2D84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3933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25" y="728663"/>
            <a:ext cx="4856163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4863"/>
            <a:ext cx="5484813" cy="437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4F811926-1A74-4176-8353-7FA27A7C266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0732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D0CBFF-4E72-495A-AB6D-EE51592DA6E4}" type="slidenum">
              <a:rPr lang="nl-NL"/>
              <a:pPr/>
              <a:t>1</a:t>
            </a:fld>
            <a:endParaRPr lang="nl-NL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F0052-222D-418D-B2B3-FAE0B6AFAF0F}" type="slidenum">
              <a:rPr lang="nl-NL"/>
              <a:pPr/>
              <a:t>10</a:t>
            </a:fld>
            <a:endParaRPr lang="nl-NL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60B34-8A1B-45B8-8AEB-21420FC50CA3}" type="slidenum">
              <a:rPr lang="nl-NL"/>
              <a:pPr/>
              <a:t>11</a:t>
            </a:fld>
            <a:endParaRPr lang="nl-NL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F5CC8B-52B9-4487-8EC6-CB862A943ACE}" type="slidenum">
              <a:rPr lang="nl-NL"/>
              <a:pPr/>
              <a:t>12</a:t>
            </a:fld>
            <a:endParaRPr lang="nl-NL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13256E-E3AF-49A3-B748-DAD36DB492E1}" type="slidenum">
              <a:rPr lang="nl-NL"/>
              <a:pPr/>
              <a:t>2</a:t>
            </a:fld>
            <a:endParaRPr lang="nl-NL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BA592A-E95C-4FFB-9187-D45C90B67871}" type="slidenum">
              <a:rPr lang="nl-NL"/>
              <a:pPr/>
              <a:t>3</a:t>
            </a:fld>
            <a:endParaRPr lang="nl-NL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6726F9-E4A1-4BFD-B8C0-4DD79DA9AFAF}" type="slidenum">
              <a:rPr lang="nl-NL"/>
              <a:pPr/>
              <a:t>4</a:t>
            </a:fld>
            <a:endParaRPr lang="nl-NL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1F0AE3-7DF6-4347-9374-B1C47632A245}" type="slidenum">
              <a:rPr lang="nl-NL"/>
              <a:pPr/>
              <a:t>5</a:t>
            </a:fld>
            <a:endParaRPr lang="nl-NL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C7930-2E25-4423-938B-AEF20B855AB2}" type="slidenum">
              <a:rPr lang="nl-NL"/>
              <a:pPr/>
              <a:t>6</a:t>
            </a:fld>
            <a:endParaRPr lang="nl-NL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C7930-2E25-4423-938B-AEF20B855AB2}" type="slidenum">
              <a:rPr lang="nl-NL"/>
              <a:pPr/>
              <a:t>7</a:t>
            </a:fld>
            <a:endParaRPr lang="nl-NL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4ADCB5-0108-4F18-B587-AF7740BC72CB}" type="slidenum">
              <a:rPr lang="nl-NL"/>
              <a:pPr/>
              <a:t>8</a:t>
            </a:fld>
            <a:endParaRPr lang="nl-NL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5EAD5-F5D8-4D3E-A543-4948198188A1}" type="slidenum">
              <a:rPr lang="nl-NL"/>
              <a:pPr/>
              <a:t>9</a:t>
            </a:fld>
            <a:endParaRPr lang="nl-NL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208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00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32301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3230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69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0216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79746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99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9771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34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03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49235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13151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99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pic>
        <p:nvPicPr>
          <p:cNvPr id="12295" name="Picture 7" descr="Logo-ned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6092825"/>
            <a:ext cx="204787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bd.eduweb.hhs.nl/semboek/2014/ecv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d@hhs.n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bd.eduweb.hhs.nl/semboek/2014/ecv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5508626" y="404813"/>
            <a:ext cx="3311523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dirty="0">
              <a:latin typeface="Arial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23849" y="404813"/>
            <a:ext cx="5235575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dirty="0">
              <a:latin typeface="Arial" charset="0"/>
            </a:endParaRP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4643438" y="1773238"/>
            <a:ext cx="1831975" cy="3889375"/>
            <a:chOff x="295" y="799"/>
            <a:chExt cx="1154" cy="2813"/>
          </a:xfrm>
        </p:grpSpPr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 dirty="0"/>
            </a:p>
          </p:txBody>
        </p:sp>
        <p:sp>
          <p:nvSpPr>
            <p:cNvPr id="8204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latin typeface="Arial" charset="0"/>
                </a:rPr>
                <a:t>Jaar 3</a:t>
              </a:r>
            </a:p>
          </p:txBody>
        </p:sp>
      </p:grp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8207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4</a:t>
              </a:r>
            </a:p>
          </p:txBody>
        </p:sp>
      </p:grp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 dirty="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699125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 dirty="0">
                <a:latin typeface="Arial" charset="0"/>
              </a:rPr>
              <a:t>De Carrière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 dirty="0">
                <a:latin typeface="Arial" charset="0"/>
              </a:rPr>
              <a:t>De Basis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 rot="16200000">
            <a:off x="6539481" y="3044257"/>
            <a:ext cx="2977015" cy="720725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 rot="16200000">
            <a:off x="599728" y="3152877"/>
            <a:ext cx="1896175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 rot="16200000">
            <a:off x="2687859" y="3224884"/>
            <a:ext cx="1752161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7556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EP1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16192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27717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36353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 rot="16200000">
            <a:off x="5675883" y="3044256"/>
            <a:ext cx="2977012" cy="720725"/>
          </a:xfrm>
          <a:prstGeom prst="rect">
            <a:avLst/>
          </a:prstGeom>
          <a:solidFill>
            <a:srgbClr val="00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76676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dirty="0" smtClean="0">
                <a:solidFill>
                  <a:schemeClr val="tx2"/>
                </a:solidFill>
                <a:latin typeface="Arial" charset="0"/>
              </a:rPr>
              <a:t>duaal</a:t>
            </a:r>
            <a:endParaRPr lang="nl-NL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8224" name="Rectangle 32"/>
          <p:cNvSpPr>
            <a:spLocks noChangeArrowheads="1"/>
          </p:cNvSpPr>
          <p:nvPr/>
        </p:nvSpPr>
        <p:spPr bwMode="auto">
          <a:xfrm rot="16200000">
            <a:off x="5291138" y="2276473"/>
            <a:ext cx="1441450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dirty="0">
                <a:latin typeface="Arial" charset="0"/>
              </a:rPr>
              <a:t>Minor</a:t>
            </a:r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 rot="16200000">
            <a:off x="5244080" y="3764979"/>
            <a:ext cx="1535566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 dirty="0">
                <a:latin typeface="Arial" charset="0"/>
              </a:rPr>
              <a:t>Kern</a:t>
            </a:r>
          </a:p>
        </p:txBody>
      </p: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latin typeface="Arial" charset="0"/>
              </a:rPr>
              <a:t>ECV</a:t>
            </a: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 rot="16200000">
            <a:off x="4272185" y="3656685"/>
            <a:ext cx="1752160" cy="7207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4787902" y="4461328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EQ3</a:t>
            </a:r>
          </a:p>
        </p:txBody>
      </p:sp>
      <p:sp>
        <p:nvSpPr>
          <p:cNvPr id="37" name="Rectangle 35"/>
          <p:cNvSpPr>
            <a:spLocks noChangeArrowheads="1"/>
          </p:cNvSpPr>
          <p:nvPr/>
        </p:nvSpPr>
        <p:spPr bwMode="auto">
          <a:xfrm>
            <a:off x="755650" y="1916110"/>
            <a:ext cx="1584325" cy="1080841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vert270" wrap="none" anchor="ctr"/>
          <a:lstStyle/>
          <a:p>
            <a:pPr algn="ctr"/>
            <a:r>
              <a:rPr lang="nl-NL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Werk.</a:t>
            </a:r>
          </a:p>
          <a:p>
            <a:pPr algn="ctr"/>
            <a:r>
              <a:rPr lang="nl-NL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leren</a:t>
            </a:r>
            <a:endParaRPr lang="nl-NL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</a:endParaRP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2771775" y="1916112"/>
            <a:ext cx="1584325" cy="1224856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vert270" wrap="none" anchor="ctr"/>
          <a:lstStyle/>
          <a:p>
            <a:pPr algn="ctr"/>
            <a:r>
              <a:rPr lang="nl-NL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Werk.</a:t>
            </a:r>
          </a:p>
          <a:p>
            <a:pPr algn="ctr"/>
            <a:r>
              <a:rPr lang="nl-NL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leren</a:t>
            </a:r>
            <a:endParaRPr lang="nl-NL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</a:endParaRPr>
          </a:p>
        </p:txBody>
      </p:sp>
      <p:sp>
        <p:nvSpPr>
          <p:cNvPr id="40" name="Rectangle 35"/>
          <p:cNvSpPr>
            <a:spLocks noChangeArrowheads="1"/>
          </p:cNvSpPr>
          <p:nvPr/>
        </p:nvSpPr>
        <p:spPr bwMode="auto">
          <a:xfrm>
            <a:off x="4787901" y="1916112"/>
            <a:ext cx="720725" cy="1224856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vert270" wrap="none" anchor="ctr"/>
          <a:lstStyle/>
          <a:p>
            <a:pPr algn="ctr"/>
            <a:r>
              <a:rPr lang="nl-NL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Werk.</a:t>
            </a:r>
          </a:p>
          <a:p>
            <a:pPr algn="ctr"/>
            <a:r>
              <a:rPr lang="nl-NL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leren</a:t>
            </a:r>
            <a:endParaRPr lang="nl-NL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28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/>
              <a:t>De </a:t>
            </a:r>
            <a:r>
              <a:rPr lang="nl-NL" sz="4000" b="1">
                <a:solidFill>
                  <a:srgbClr val="3333FF"/>
                </a:solidFill>
              </a:rPr>
              <a:t>verdiepende minor </a:t>
            </a:r>
            <a:r>
              <a:rPr lang="nl-NL" sz="4000">
                <a:solidFill>
                  <a:schemeClr val="tx1"/>
                </a:solidFill>
              </a:rPr>
              <a:t>Elektrotechniek</a:t>
            </a:r>
            <a:endParaRPr lang="en-US" sz="4000">
              <a:solidFill>
                <a:schemeClr val="tx1"/>
              </a:solidFill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77250" cy="4997450"/>
          </a:xfrm>
        </p:spPr>
        <p:txBody>
          <a:bodyPr/>
          <a:lstStyle/>
          <a:p>
            <a:pPr>
              <a:buFontTx/>
              <a:buNone/>
            </a:pPr>
            <a:endParaRPr lang="nl-NL" dirty="0"/>
          </a:p>
          <a:p>
            <a:r>
              <a:rPr lang="nl-NL" dirty="0"/>
              <a:t>Vak gaat in ieder geval </a:t>
            </a:r>
            <a:r>
              <a:rPr lang="nl-NL" dirty="0">
                <a:solidFill>
                  <a:srgbClr val="006600"/>
                </a:solidFill>
              </a:rPr>
              <a:t>door</a:t>
            </a:r>
            <a:r>
              <a:rPr lang="nl-NL" dirty="0"/>
              <a:t> als er </a:t>
            </a:r>
            <a:r>
              <a:rPr lang="nl-NL" dirty="0">
                <a:solidFill>
                  <a:srgbClr val="3333FF"/>
                </a:solidFill>
              </a:rPr>
              <a:t>12</a:t>
            </a:r>
            <a:r>
              <a:rPr lang="nl-NL" dirty="0"/>
              <a:t> of meer </a:t>
            </a:r>
            <a:r>
              <a:rPr lang="nl-NL" dirty="0" smtClean="0"/>
              <a:t>(voltijd + duale) studenten </a:t>
            </a:r>
            <a:r>
              <a:rPr lang="nl-NL" dirty="0"/>
              <a:t>voor dit vak hebben gekozen.</a:t>
            </a:r>
          </a:p>
          <a:p>
            <a:endParaRPr lang="nl-NL" dirty="0"/>
          </a:p>
          <a:p>
            <a:r>
              <a:rPr lang="nl-NL" dirty="0"/>
              <a:t>Als vak </a:t>
            </a:r>
            <a:r>
              <a:rPr lang="nl-NL" dirty="0">
                <a:solidFill>
                  <a:srgbClr val="FF0000"/>
                </a:solidFill>
              </a:rPr>
              <a:t>niet</a:t>
            </a:r>
            <a:r>
              <a:rPr lang="nl-NL" dirty="0"/>
              <a:t> doorgaat dan kunnen studenten die voor dit vak hebben gekozen </a:t>
            </a:r>
            <a:r>
              <a:rPr lang="nl-NL" dirty="0" smtClean="0"/>
              <a:t>een </a:t>
            </a:r>
            <a:r>
              <a:rPr lang="nl-NL" dirty="0">
                <a:solidFill>
                  <a:srgbClr val="3333FF"/>
                </a:solidFill>
              </a:rPr>
              <a:t>nieuwe</a:t>
            </a:r>
            <a:r>
              <a:rPr lang="nl-NL" dirty="0"/>
              <a:t> keuze maken.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Meer </a:t>
            </a:r>
            <a:r>
              <a:rPr lang="en-US">
                <a:solidFill>
                  <a:srgbClr val="3333FF"/>
                </a:solidFill>
              </a:rPr>
              <a:t>informatie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Semesterboek</a:t>
            </a:r>
            <a:r>
              <a:rPr lang="en-US" dirty="0"/>
              <a:t> </a:t>
            </a:r>
            <a:r>
              <a:rPr lang="en-US" dirty="0" smtClean="0"/>
              <a:t>ECV </a:t>
            </a:r>
            <a:r>
              <a:rPr lang="en-US" dirty="0" err="1" smtClean="0"/>
              <a:t>Duaal</a:t>
            </a:r>
            <a:endParaRPr lang="en-US" dirty="0"/>
          </a:p>
          <a:p>
            <a:pPr lvl="1"/>
            <a:r>
              <a:rPr lang="en-US" dirty="0"/>
              <a:t>Online: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bd.eduweb.hhs.nl/semboek/2014/ecvd/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Verantwoordelijke</a:t>
            </a:r>
            <a:r>
              <a:rPr lang="en-US" dirty="0"/>
              <a:t> docent</a:t>
            </a:r>
          </a:p>
          <a:p>
            <a:endParaRPr lang="en-US" dirty="0"/>
          </a:p>
          <a:p>
            <a:r>
              <a:rPr lang="en-US" dirty="0" err="1"/>
              <a:t>Algemene</a:t>
            </a:r>
            <a:r>
              <a:rPr lang="en-US" dirty="0"/>
              <a:t> </a:t>
            </a:r>
            <a:r>
              <a:rPr lang="en-US" dirty="0" err="1"/>
              <a:t>vragen</a:t>
            </a:r>
            <a:r>
              <a:rPr lang="en-US" dirty="0"/>
              <a:t>: </a:t>
            </a:r>
            <a:r>
              <a:rPr lang="en-US" b="1" dirty="0">
                <a:solidFill>
                  <a:srgbClr val="3333FF"/>
                </a:solidFill>
              </a:rPr>
              <a:t>Nu?</a:t>
            </a:r>
          </a:p>
          <a:p>
            <a:pPr lvl="1"/>
            <a:r>
              <a:rPr lang="en-US" dirty="0"/>
              <a:t>Later: </a:t>
            </a:r>
            <a:r>
              <a:rPr lang="en-US" dirty="0" smtClean="0">
                <a:hlinkClick r:id="rId4"/>
              </a:rPr>
              <a:t>mailto:J.Z.M.Broeders@hhs.nl</a:t>
            </a:r>
            <a:r>
              <a:rPr lang="en-US" dirty="0" smtClean="0"/>
              <a:t> 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 nu… </a:t>
            </a:r>
            <a:r>
              <a:rPr lang="en-US" b="1">
                <a:solidFill>
                  <a:srgbClr val="3333FF"/>
                </a:solidFill>
              </a:rPr>
              <a:t>Kiezen!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600200"/>
            <a:ext cx="8705850" cy="4997450"/>
          </a:xfrm>
        </p:spPr>
        <p:txBody>
          <a:bodyPr/>
          <a:lstStyle/>
          <a:p>
            <a:r>
              <a:rPr lang="en-US" b="1" dirty="0" err="1"/>
              <a:t>Invullen</a:t>
            </a:r>
            <a:r>
              <a:rPr lang="en-US" b="1" dirty="0"/>
              <a:t> </a:t>
            </a:r>
            <a:r>
              <a:rPr lang="en-US" b="1" dirty="0" err="1"/>
              <a:t>vóór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9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december</a:t>
            </a:r>
            <a:r>
              <a:rPr lang="en-US" b="1" dirty="0" smtClean="0">
                <a:solidFill>
                  <a:srgbClr val="FF0000"/>
                </a:solidFill>
              </a:rPr>
              <a:t> 2014 23:00 </a:t>
            </a:r>
            <a:r>
              <a:rPr lang="en-US" b="1" dirty="0" err="1">
                <a:solidFill>
                  <a:srgbClr val="FF0000"/>
                </a:solidFill>
              </a:rPr>
              <a:t>uur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Uiterlijk</a:t>
            </a:r>
            <a:r>
              <a:rPr lang="en-US" dirty="0"/>
              <a:t> </a:t>
            </a:r>
            <a:r>
              <a:rPr lang="en-US" dirty="0" smtClean="0"/>
              <a:t>12 </a:t>
            </a:r>
            <a:r>
              <a:rPr lang="en-US" dirty="0" err="1" smtClean="0"/>
              <a:t>december</a:t>
            </a:r>
            <a:r>
              <a:rPr lang="en-US" dirty="0" smtClean="0"/>
              <a:t> </a:t>
            </a:r>
            <a:r>
              <a:rPr lang="en-US" dirty="0" err="1">
                <a:solidFill>
                  <a:schemeClr val="accent2"/>
                </a:solidFill>
              </a:rPr>
              <a:t>mailbericht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vak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doorgaat</a:t>
            </a:r>
            <a:r>
              <a:rPr lang="en-US" dirty="0"/>
              <a:t> (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gebrek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belangstelling</a:t>
            </a:r>
            <a:r>
              <a:rPr lang="en-US" dirty="0"/>
              <a:t>).</a:t>
            </a:r>
          </a:p>
          <a:p>
            <a:pPr lvl="1"/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smtClean="0"/>
              <a:t>17 </a:t>
            </a:r>
            <a:r>
              <a:rPr lang="en-US" dirty="0" err="1" smtClean="0"/>
              <a:t>december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006600"/>
                </a:solidFill>
              </a:rPr>
              <a:t>nieuwe</a:t>
            </a:r>
            <a:r>
              <a:rPr lang="en-US" dirty="0"/>
              <a:t> </a:t>
            </a:r>
            <a:r>
              <a:rPr lang="en-US" dirty="0" err="1"/>
              <a:t>keuze</a:t>
            </a:r>
            <a:r>
              <a:rPr lang="en-US" dirty="0"/>
              <a:t> </a:t>
            </a:r>
            <a:r>
              <a:rPr lang="en-US" dirty="0" err="1"/>
              <a:t>maken</a:t>
            </a:r>
            <a:r>
              <a:rPr lang="en-US" dirty="0"/>
              <a:t>.</a:t>
            </a:r>
          </a:p>
          <a:p>
            <a:pPr lvl="1">
              <a:buFontTx/>
              <a:buNone/>
            </a:pPr>
            <a:endParaRPr lang="en-US" dirty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bd.eduweb.hhs.nl/semboek/2014/ecvd/</a:t>
            </a:r>
            <a:r>
              <a:rPr lang="en-US" dirty="0" smtClean="0"/>
              <a:t> </a:t>
            </a:r>
            <a:r>
              <a:rPr lang="en-US" dirty="0" err="1"/>
              <a:t>klik</a:t>
            </a:r>
            <a:r>
              <a:rPr lang="en-US" dirty="0"/>
              <a:t> </a:t>
            </a:r>
            <a:r>
              <a:rPr lang="en-US" dirty="0" smtClean="0"/>
              <a:t>op “</a:t>
            </a:r>
            <a:r>
              <a:rPr lang="en-US" dirty="0" err="1" smtClean="0"/>
              <a:t>Aanmeldformulier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solidFill>
                  <a:srgbClr val="3333FF"/>
                </a:solidFill>
              </a:rPr>
              <a:t>Planning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900113" y="2492375"/>
            <a:ext cx="748823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1619250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V="1">
            <a:off x="27003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V="1">
            <a:off x="37798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V="1">
            <a:off x="48593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V="1">
            <a:off x="5940425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7019925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V="1">
            <a:off x="8101013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1183874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2013</a:t>
            </a:r>
            <a:endParaRPr lang="nl-NL" dirty="0"/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2264962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2014</a:t>
            </a:r>
            <a:endParaRPr lang="nl-NL" dirty="0"/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3344462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2014</a:t>
            </a:r>
            <a:endParaRPr lang="nl-NL" dirty="0"/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4423962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2015</a:t>
            </a:r>
            <a:endParaRPr lang="nl-NL" dirty="0"/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5503462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2015</a:t>
            </a:r>
            <a:endParaRPr lang="nl-NL" dirty="0"/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6584549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2016</a:t>
            </a:r>
            <a:endParaRPr lang="nl-NL" dirty="0"/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7664049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2016</a:t>
            </a:r>
            <a:endParaRPr lang="nl-NL" dirty="0"/>
          </a:p>
        </p:txBody>
      </p:sp>
      <p:grpSp>
        <p:nvGrpSpPr>
          <p:cNvPr id="15398" name="Group 38"/>
          <p:cNvGrpSpPr>
            <a:grpSpLocks/>
          </p:cNvGrpSpPr>
          <p:nvPr/>
        </p:nvGrpSpPr>
        <p:grpSpPr bwMode="auto">
          <a:xfrm>
            <a:off x="3460750" y="2349500"/>
            <a:ext cx="1666875" cy="2046288"/>
            <a:chOff x="295" y="1480"/>
            <a:chExt cx="1050" cy="1289"/>
          </a:xfrm>
        </p:grpSpPr>
        <p:sp>
          <p:nvSpPr>
            <p:cNvPr id="15386" name="Line 26"/>
            <p:cNvSpPr>
              <a:spLocks noChangeShapeType="1"/>
            </p:cNvSpPr>
            <p:nvPr/>
          </p:nvSpPr>
          <p:spPr bwMode="auto">
            <a:xfrm flipV="1">
              <a:off x="839" y="1752"/>
              <a:ext cx="0" cy="409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748" y="1480"/>
              <a:ext cx="182" cy="1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5389" name="Text Box 29"/>
            <p:cNvSpPr txBox="1">
              <a:spLocks noChangeArrowheads="1"/>
            </p:cNvSpPr>
            <p:nvPr/>
          </p:nvSpPr>
          <p:spPr bwMode="auto">
            <a:xfrm>
              <a:off x="295" y="2251"/>
              <a:ext cx="105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nl-NL">
                  <a:solidFill>
                    <a:srgbClr val="FF0000"/>
                  </a:solidFill>
                </a:rPr>
                <a:t>Je bevindt je hier!</a:t>
              </a:r>
            </a:p>
          </p:txBody>
        </p:sp>
      </p:grpSp>
      <p:grpSp>
        <p:nvGrpSpPr>
          <p:cNvPr id="15400" name="Group 40"/>
          <p:cNvGrpSpPr>
            <a:grpSpLocks/>
          </p:cNvGrpSpPr>
          <p:nvPr/>
        </p:nvGrpSpPr>
        <p:grpSpPr bwMode="auto">
          <a:xfrm>
            <a:off x="4859338" y="2781300"/>
            <a:ext cx="3765550" cy="600075"/>
            <a:chOff x="3061" y="1752"/>
            <a:chExt cx="2372" cy="378"/>
          </a:xfrm>
        </p:grpSpPr>
        <p:sp>
          <p:nvSpPr>
            <p:cNvPr id="15393" name="Line 33"/>
            <p:cNvSpPr>
              <a:spLocks noChangeShapeType="1"/>
            </p:cNvSpPr>
            <p:nvPr/>
          </p:nvSpPr>
          <p:spPr bwMode="auto">
            <a:xfrm flipV="1">
              <a:off x="3061" y="1752"/>
              <a:ext cx="0" cy="3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94" name="Line 34"/>
            <p:cNvSpPr>
              <a:spLocks noChangeShapeType="1"/>
            </p:cNvSpPr>
            <p:nvPr/>
          </p:nvSpPr>
          <p:spPr bwMode="auto">
            <a:xfrm>
              <a:off x="3061" y="2069"/>
              <a:ext cx="1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95" name="Text Box 35"/>
            <p:cNvSpPr txBox="1">
              <a:spLocks noChangeArrowheads="1"/>
            </p:cNvSpPr>
            <p:nvPr/>
          </p:nvSpPr>
          <p:spPr bwMode="auto">
            <a:xfrm>
              <a:off x="3334" y="1842"/>
              <a:ext cx="20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dirty="0"/>
                <a:t>Start </a:t>
              </a:r>
              <a:r>
                <a:rPr lang="nl-NL" dirty="0" smtClean="0">
                  <a:solidFill>
                    <a:srgbClr val="3333FF"/>
                  </a:solidFill>
                </a:rPr>
                <a:t>ECV Duaal</a:t>
              </a:r>
              <a:r>
                <a:rPr lang="nl-NL" dirty="0" smtClean="0"/>
                <a:t>.</a:t>
              </a:r>
              <a:endParaRPr lang="nl-NL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</a:t>
            </a:r>
            <a:r>
              <a:rPr lang="nl-NL" dirty="0" smtClean="0">
                <a:solidFill>
                  <a:srgbClr val="3333FF"/>
                </a:solidFill>
              </a:rPr>
              <a:t>ECV Duaal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997450"/>
          </a:xfrm>
        </p:spPr>
        <p:txBody>
          <a:bodyPr/>
          <a:lstStyle/>
          <a:p>
            <a:r>
              <a:rPr lang="en-US" sz="2800" b="1" dirty="0" err="1">
                <a:solidFill>
                  <a:srgbClr val="3333FF"/>
                </a:solidFill>
              </a:rPr>
              <a:t>Kerndeel</a:t>
            </a:r>
            <a:r>
              <a:rPr lang="en-US" sz="2800" b="1" dirty="0"/>
              <a:t> </a:t>
            </a:r>
            <a:r>
              <a:rPr lang="en-US" sz="2800" dirty="0"/>
              <a:t>van 15 CP.</a:t>
            </a:r>
          </a:p>
          <a:p>
            <a:pPr lvl="1"/>
            <a:r>
              <a:rPr lang="en-US" sz="2400" dirty="0" err="1" smtClean="0"/>
              <a:t>Vijf</a:t>
            </a:r>
            <a:r>
              <a:rPr lang="en-US" sz="2400" dirty="0" smtClean="0"/>
              <a:t> </a:t>
            </a:r>
            <a:r>
              <a:rPr lang="en-US" sz="2400" dirty="0" err="1">
                <a:solidFill>
                  <a:srgbClr val="3333FF"/>
                </a:solidFill>
              </a:rPr>
              <a:t>verplichte</a:t>
            </a:r>
            <a:r>
              <a:rPr lang="en-US" sz="2400" dirty="0">
                <a:solidFill>
                  <a:srgbClr val="3333FF"/>
                </a:solidFill>
              </a:rPr>
              <a:t> “</a:t>
            </a:r>
            <a:r>
              <a:rPr lang="en-US" sz="2400" dirty="0" err="1">
                <a:solidFill>
                  <a:srgbClr val="3333FF"/>
                </a:solidFill>
              </a:rPr>
              <a:t>vakken</a:t>
            </a:r>
            <a:r>
              <a:rPr lang="en-US" sz="2400" dirty="0">
                <a:solidFill>
                  <a:srgbClr val="3333FF"/>
                </a:solidFill>
              </a:rPr>
              <a:t>”</a:t>
            </a:r>
            <a:r>
              <a:rPr lang="en-US" sz="2400" dirty="0"/>
              <a:t> van elk 3 CP:</a:t>
            </a:r>
          </a:p>
          <a:p>
            <a:pPr lvl="2"/>
            <a:r>
              <a:rPr lang="nl-NL" sz="2000" dirty="0" smtClean="0"/>
              <a:t>Signaalbewerkingen 1 (SIGBW1)</a:t>
            </a:r>
          </a:p>
          <a:p>
            <a:pPr lvl="2"/>
            <a:r>
              <a:rPr lang="nl-NL" sz="2000" dirty="0" err="1" smtClean="0"/>
              <a:t>Tele</a:t>
            </a:r>
            <a:r>
              <a:rPr lang="nl-NL" sz="2000" dirty="0" smtClean="0"/>
              <a:t>- en datacommunicatie (TELDAT)</a:t>
            </a:r>
          </a:p>
          <a:p>
            <a:pPr lvl="2"/>
            <a:r>
              <a:rPr lang="nl-NL" sz="2000" dirty="0" smtClean="0"/>
              <a:t>Elektronica </a:t>
            </a:r>
            <a:r>
              <a:rPr lang="nl-NL" sz="2000" dirty="0" err="1" smtClean="0"/>
              <a:t>integrated</a:t>
            </a:r>
            <a:r>
              <a:rPr lang="nl-NL" sz="2000" dirty="0" smtClean="0"/>
              <a:t> circuits (ELCAIC)</a:t>
            </a:r>
          </a:p>
          <a:p>
            <a:pPr lvl="2"/>
            <a:r>
              <a:rPr lang="nl-NL" sz="2000" dirty="0" smtClean="0"/>
              <a:t>Energietechniek 1 (ENTEC1)</a:t>
            </a:r>
          </a:p>
          <a:p>
            <a:pPr lvl="2"/>
            <a:r>
              <a:rPr lang="nl-NL" sz="2000" dirty="0" smtClean="0"/>
              <a:t>Real-time systemen (RTSYST)</a:t>
            </a:r>
            <a:endParaRPr lang="nl-NL" sz="2000" dirty="0"/>
          </a:p>
          <a:p>
            <a:pPr lvl="1"/>
            <a:r>
              <a:rPr lang="nl-NL" sz="2400" dirty="0" smtClean="0"/>
              <a:t>Elk</a:t>
            </a:r>
            <a:r>
              <a:rPr lang="nl-NL" sz="2400" dirty="0" smtClean="0">
                <a:solidFill>
                  <a:srgbClr val="3333FF"/>
                </a:solidFill>
              </a:rPr>
              <a:t> vak </a:t>
            </a:r>
            <a:r>
              <a:rPr lang="nl-NL" sz="2400" dirty="0" smtClean="0"/>
              <a:t>bestaat uit </a:t>
            </a:r>
            <a:r>
              <a:rPr lang="nl-NL" sz="2400" dirty="0" smtClean="0">
                <a:solidFill>
                  <a:srgbClr val="3333FF"/>
                </a:solidFill>
              </a:rPr>
              <a:t>4 delen</a:t>
            </a:r>
            <a:r>
              <a:rPr lang="nl-NL" sz="2400" dirty="0" smtClean="0"/>
              <a:t>:</a:t>
            </a:r>
          </a:p>
          <a:p>
            <a:pPr lvl="2"/>
            <a:r>
              <a:rPr lang="nl-NL" sz="2000" dirty="0" smtClean="0"/>
              <a:t>een theoriedeel van 2 lesuur/week</a:t>
            </a:r>
          </a:p>
          <a:p>
            <a:pPr lvl="2"/>
            <a:r>
              <a:rPr lang="nl-NL" sz="2000" dirty="0" smtClean="0"/>
              <a:t>een begeleid practicumdeel van gemiddeld 1 lesuur/week</a:t>
            </a:r>
          </a:p>
          <a:p>
            <a:pPr lvl="2"/>
            <a:r>
              <a:rPr lang="nl-NL" sz="2000" dirty="0" smtClean="0"/>
              <a:t>een onbegeleid practicumdeel van gemiddeld 1 lesuur/week</a:t>
            </a:r>
          </a:p>
          <a:p>
            <a:pPr lvl="2"/>
            <a:r>
              <a:rPr lang="nl-NL" sz="2000" dirty="0" smtClean="0"/>
              <a:t>een deel zelfstudie van gemiddeld 5 uur/week</a:t>
            </a:r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</a:t>
            </a:r>
            <a:r>
              <a:rPr lang="nl-NL" dirty="0" smtClean="0">
                <a:solidFill>
                  <a:srgbClr val="3333FF"/>
                </a:solidFill>
              </a:rPr>
              <a:t>ECV Duaal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323262" cy="4997450"/>
          </a:xfrm>
        </p:spPr>
        <p:txBody>
          <a:bodyPr/>
          <a:lstStyle/>
          <a:p>
            <a:r>
              <a:rPr lang="en-US" b="1" dirty="0">
                <a:solidFill>
                  <a:srgbClr val="3333FF"/>
                </a:solidFill>
              </a:rPr>
              <a:t>Minor</a:t>
            </a:r>
            <a:r>
              <a:rPr lang="en-US" b="1" dirty="0"/>
              <a:t> </a:t>
            </a:r>
            <a:r>
              <a:rPr lang="en-US" dirty="0"/>
              <a:t>van 15 CP.</a:t>
            </a:r>
          </a:p>
          <a:p>
            <a:pPr lvl="1"/>
            <a:r>
              <a:rPr lang="nl-NL" dirty="0"/>
              <a:t>De </a:t>
            </a:r>
            <a:r>
              <a:rPr lang="nl-NL" b="1" dirty="0">
                <a:solidFill>
                  <a:srgbClr val="3333FF"/>
                </a:solidFill>
              </a:rPr>
              <a:t>verdiepende minor </a:t>
            </a:r>
            <a:r>
              <a:rPr lang="nl-NL" b="1" dirty="0" smtClean="0">
                <a:solidFill>
                  <a:srgbClr val="3333FF"/>
                </a:solidFill>
              </a:rPr>
              <a:t>Elektrotechniek Duaal</a:t>
            </a:r>
            <a:r>
              <a:rPr lang="nl-NL" dirty="0" smtClean="0"/>
              <a:t> </a:t>
            </a:r>
            <a:r>
              <a:rPr lang="nl-NL" b="1" dirty="0" smtClean="0"/>
              <a:t>EVMIND</a:t>
            </a:r>
            <a:endParaRPr lang="nl-NL" b="1" dirty="0" smtClean="0"/>
          </a:p>
          <a:p>
            <a:pPr lvl="2"/>
            <a:r>
              <a:rPr lang="nl-NL" sz="2000" dirty="0" smtClean="0"/>
              <a:t>4 </a:t>
            </a:r>
            <a:r>
              <a:rPr lang="nl-NL" sz="2000" dirty="0"/>
              <a:t>“vakken” 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 smtClean="0"/>
              <a:t>waaruit elke student </a:t>
            </a:r>
            <a:r>
              <a:rPr lang="nl-NL" sz="2000" dirty="0"/>
              <a:t>er </a:t>
            </a:r>
            <a:r>
              <a:rPr lang="nl-NL" sz="2000" b="1" dirty="0" smtClean="0"/>
              <a:t>1</a:t>
            </a:r>
            <a:r>
              <a:rPr lang="nl-NL" sz="2000" dirty="0" smtClean="0"/>
              <a:t> </a:t>
            </a:r>
            <a:r>
              <a:rPr lang="nl-NL" sz="2000" b="1" dirty="0" smtClean="0">
                <a:solidFill>
                  <a:srgbClr val="3333FF"/>
                </a:solidFill>
              </a:rPr>
              <a:t>kiest</a:t>
            </a:r>
            <a:endParaRPr lang="nl-NL" sz="2000" dirty="0" smtClean="0"/>
          </a:p>
          <a:p>
            <a:pPr lvl="2"/>
            <a:r>
              <a:rPr lang="nl-NL" sz="2000" dirty="0" smtClean="0"/>
              <a:t>Werkend leren (12 </a:t>
            </a:r>
            <a:r>
              <a:rPr lang="nl-NL" sz="2000" dirty="0" smtClean="0"/>
              <a:t>CP</a:t>
            </a:r>
            <a:r>
              <a:rPr lang="nl-NL" sz="2000" dirty="0" smtClean="0"/>
              <a:t>)</a:t>
            </a:r>
            <a:endParaRPr lang="en-US" sz="2000" dirty="0" smtClean="0"/>
          </a:p>
          <a:p>
            <a:pPr marL="914400" lvl="2" indent="0">
              <a:buNone/>
            </a:pPr>
            <a:endParaRPr lang="nl-NL" sz="2000" dirty="0"/>
          </a:p>
          <a:p>
            <a:pPr lvl="1"/>
            <a:r>
              <a:rPr lang="nl-NL" dirty="0" smtClean="0"/>
              <a:t>Andere minor …</a:t>
            </a:r>
          </a:p>
          <a:p>
            <a:pPr lvl="2"/>
            <a:r>
              <a:rPr lang="nl-NL" sz="2000" dirty="0" smtClean="0"/>
              <a:t>Toestemming nodig van de </a:t>
            </a:r>
            <a:r>
              <a:rPr lang="nl-NL" sz="2000" dirty="0" err="1" smtClean="0"/>
              <a:t>toetscommissie</a:t>
            </a:r>
            <a:r>
              <a:rPr lang="nl-NL" sz="2000" dirty="0" smtClean="0"/>
              <a:t> Elektrotechniek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3333FF"/>
                </a:solidFill>
              </a:rPr>
              <a:t>Vakken in </a:t>
            </a:r>
            <a:r>
              <a:rPr lang="nl-NL" dirty="0" smtClean="0">
                <a:solidFill>
                  <a:srgbClr val="3333FF"/>
                </a:solidFill>
              </a:rPr>
              <a:t>EVMIN Duaal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Je kunt </a:t>
            </a:r>
            <a:r>
              <a:rPr lang="nl-NL" dirty="0" smtClean="0">
                <a:solidFill>
                  <a:srgbClr val="3333FF"/>
                </a:solidFill>
              </a:rPr>
              <a:t>kiezen</a:t>
            </a:r>
            <a:r>
              <a:rPr lang="nl-NL" dirty="0" smtClean="0"/>
              <a:t> </a:t>
            </a:r>
            <a:r>
              <a:rPr lang="nl-NL" sz="2400" dirty="0" smtClean="0"/>
              <a:t>(1 van de </a:t>
            </a:r>
            <a:r>
              <a:rPr lang="nl-NL" sz="2400" dirty="0" smtClean="0"/>
              <a:t>4)</a:t>
            </a:r>
            <a:r>
              <a:rPr lang="nl-NL" dirty="0" smtClean="0"/>
              <a:t> uit:</a:t>
            </a:r>
          </a:p>
          <a:p>
            <a:pPr lvl="1"/>
            <a:r>
              <a:rPr lang="nl-NL" sz="2000" dirty="0" smtClean="0"/>
              <a:t>Regeltechniek (REGTEC)</a:t>
            </a:r>
          </a:p>
          <a:p>
            <a:pPr lvl="1"/>
            <a:r>
              <a:rPr lang="nl-NL" sz="2000" dirty="0" smtClean="0"/>
              <a:t>Energietechniek 2 (ENTEC2)</a:t>
            </a:r>
          </a:p>
          <a:p>
            <a:pPr lvl="1"/>
            <a:r>
              <a:rPr lang="nl-NL" sz="2000" dirty="0" smtClean="0"/>
              <a:t>Signaalbewerkingen 2 (SIGBW2)</a:t>
            </a:r>
          </a:p>
          <a:p>
            <a:pPr lvl="1"/>
            <a:r>
              <a:rPr lang="nl-NL" sz="2000" dirty="0" smtClean="0"/>
              <a:t>Algoritmen en datastructuren (ALGODS)</a:t>
            </a:r>
          </a:p>
          <a:p>
            <a:r>
              <a:rPr lang="nl-NL" dirty="0" smtClean="0"/>
              <a:t>Elk </a:t>
            </a:r>
            <a:r>
              <a:rPr lang="nl-NL" dirty="0" smtClean="0"/>
              <a:t>vak </a:t>
            </a:r>
            <a:r>
              <a:rPr lang="nl-NL" dirty="0" smtClean="0"/>
              <a:t>bestaat uit </a:t>
            </a:r>
            <a:r>
              <a:rPr lang="nl-NL" dirty="0" smtClean="0">
                <a:solidFill>
                  <a:srgbClr val="3333FF"/>
                </a:solidFill>
              </a:rPr>
              <a:t>4 delen</a:t>
            </a:r>
            <a:r>
              <a:rPr lang="nl-NL" dirty="0" smtClean="0"/>
              <a:t>:</a:t>
            </a:r>
          </a:p>
          <a:p>
            <a:pPr lvl="1"/>
            <a:r>
              <a:rPr lang="nl-NL" sz="2000" dirty="0" smtClean="0"/>
              <a:t>een theoriedeel van 2 lesuur/week</a:t>
            </a:r>
          </a:p>
          <a:p>
            <a:pPr lvl="1"/>
            <a:r>
              <a:rPr lang="nl-NL" sz="2000" dirty="0" smtClean="0"/>
              <a:t>een begeleid practicumdeel van gemiddeld 1 lesuur/week</a:t>
            </a:r>
          </a:p>
          <a:p>
            <a:pPr lvl="1"/>
            <a:r>
              <a:rPr lang="nl-NL" sz="2000" dirty="0" smtClean="0"/>
              <a:t>een onbegeleid practicumdeel van gemiddeld 1 lesuur/week</a:t>
            </a:r>
          </a:p>
          <a:p>
            <a:pPr lvl="1"/>
            <a:r>
              <a:rPr lang="nl-NL" sz="2000" dirty="0" smtClean="0"/>
              <a:t>een deel zelfstudie van gemiddeld 5 uur/week</a:t>
            </a:r>
          </a:p>
          <a:p>
            <a:pPr lvl="1"/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Organisatie </a:t>
            </a:r>
            <a:r>
              <a:rPr lang="nl-NL" dirty="0" smtClean="0">
                <a:solidFill>
                  <a:srgbClr val="3333FF"/>
                </a:solidFill>
              </a:rPr>
              <a:t>ECV Duaal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286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5478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3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18903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9081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4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22701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5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29892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7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26304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6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3496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8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37099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9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45005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11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0703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10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8609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12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52197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13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5938838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580063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14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62992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16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66611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17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73802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19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70215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18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77406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20</a:t>
            </a:r>
          </a:p>
        </p:txBody>
      </p: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1547813" y="1341438"/>
            <a:ext cx="1963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1</a:t>
            </a:r>
          </a:p>
        </p:txBody>
      </p:sp>
      <p:sp>
        <p:nvSpPr>
          <p:cNvPr id="31817" name="Text Box 73"/>
          <p:cNvSpPr txBox="1">
            <a:spLocks noChangeArrowheads="1"/>
          </p:cNvSpPr>
          <p:nvPr/>
        </p:nvSpPr>
        <p:spPr bwMode="auto">
          <a:xfrm>
            <a:off x="5219700" y="1341438"/>
            <a:ext cx="1963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2</a:t>
            </a:r>
          </a:p>
        </p:txBody>
      </p:sp>
      <p:grpSp>
        <p:nvGrpSpPr>
          <p:cNvPr id="16" name="Groep 15"/>
          <p:cNvGrpSpPr/>
          <p:nvPr/>
        </p:nvGrpSpPr>
        <p:grpSpPr>
          <a:xfrm>
            <a:off x="827088" y="3718719"/>
            <a:ext cx="3600450" cy="287337"/>
            <a:chOff x="827088" y="3718719"/>
            <a:chExt cx="3600450" cy="287337"/>
          </a:xfrm>
        </p:grpSpPr>
        <p:sp>
          <p:nvSpPr>
            <p:cNvPr id="31809" name="Rectangle 65"/>
            <p:cNvSpPr>
              <a:spLocks noChangeArrowheads="1"/>
            </p:cNvSpPr>
            <p:nvPr/>
          </p:nvSpPr>
          <p:spPr bwMode="auto">
            <a:xfrm>
              <a:off x="3708400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782" name="Rectangle 38"/>
            <p:cNvSpPr>
              <a:spLocks noChangeArrowheads="1"/>
            </p:cNvSpPr>
            <p:nvPr/>
          </p:nvSpPr>
          <p:spPr bwMode="auto">
            <a:xfrm>
              <a:off x="827088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dirty="0" smtClean="0"/>
                <a:t>REGTEC</a:t>
              </a:r>
              <a:endParaRPr lang="nl-NL" sz="1800" dirty="0"/>
            </a:p>
          </p:txBody>
        </p:sp>
        <p:sp>
          <p:nvSpPr>
            <p:cNvPr id="31802" name="Rectangle 58"/>
            <p:cNvSpPr>
              <a:spLocks noChangeArrowheads="1"/>
            </p:cNvSpPr>
            <p:nvPr/>
          </p:nvSpPr>
          <p:spPr bwMode="auto">
            <a:xfrm>
              <a:off x="3348038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17" name="Groep 16"/>
          <p:cNvGrpSpPr/>
          <p:nvPr/>
        </p:nvGrpSpPr>
        <p:grpSpPr>
          <a:xfrm>
            <a:off x="827088" y="4079081"/>
            <a:ext cx="3600450" cy="288926"/>
            <a:chOff x="827088" y="4079081"/>
            <a:chExt cx="3600450" cy="288926"/>
          </a:xfrm>
        </p:grpSpPr>
        <p:sp>
          <p:nvSpPr>
            <p:cNvPr id="31783" name="Rectangle 39"/>
            <p:cNvSpPr>
              <a:spLocks noChangeArrowheads="1"/>
            </p:cNvSpPr>
            <p:nvPr/>
          </p:nvSpPr>
          <p:spPr bwMode="auto">
            <a:xfrm>
              <a:off x="827088" y="4079081"/>
              <a:ext cx="2520950" cy="288925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ALGODS</a:t>
              </a:r>
              <a:endParaRPr lang="nl-NL" sz="1800" dirty="0"/>
            </a:p>
          </p:txBody>
        </p:sp>
        <p:sp>
          <p:nvSpPr>
            <p:cNvPr id="31803" name="Rectangle 59"/>
            <p:cNvSpPr>
              <a:spLocks noChangeArrowheads="1"/>
            </p:cNvSpPr>
            <p:nvPr/>
          </p:nvSpPr>
          <p:spPr bwMode="auto">
            <a:xfrm>
              <a:off x="3348038" y="4079081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59" name="Rectangle 115"/>
            <p:cNvSpPr>
              <a:spLocks noChangeArrowheads="1"/>
            </p:cNvSpPr>
            <p:nvPr/>
          </p:nvSpPr>
          <p:spPr bwMode="auto">
            <a:xfrm>
              <a:off x="3708400" y="4079081"/>
              <a:ext cx="719138" cy="288926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grpSp>
        <p:nvGrpSpPr>
          <p:cNvPr id="21" name="Groep 20"/>
          <p:cNvGrpSpPr/>
          <p:nvPr/>
        </p:nvGrpSpPr>
        <p:grpSpPr>
          <a:xfrm>
            <a:off x="4500563" y="3718719"/>
            <a:ext cx="3600450" cy="287337"/>
            <a:chOff x="4500563" y="3718719"/>
            <a:chExt cx="3600450" cy="287337"/>
          </a:xfrm>
        </p:grpSpPr>
        <p:sp>
          <p:nvSpPr>
            <p:cNvPr id="31869" name="Rectangle 125"/>
            <p:cNvSpPr>
              <a:spLocks noChangeArrowheads="1"/>
            </p:cNvSpPr>
            <p:nvPr/>
          </p:nvSpPr>
          <p:spPr bwMode="auto">
            <a:xfrm>
              <a:off x="7381875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0" name="Rectangle 126"/>
            <p:cNvSpPr>
              <a:spLocks noChangeArrowheads="1"/>
            </p:cNvSpPr>
            <p:nvPr/>
          </p:nvSpPr>
          <p:spPr bwMode="auto">
            <a:xfrm>
              <a:off x="4500563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ENTEC2</a:t>
              </a:r>
              <a:endParaRPr lang="nl-NL" sz="1800" dirty="0"/>
            </a:p>
          </p:txBody>
        </p:sp>
        <p:sp>
          <p:nvSpPr>
            <p:cNvPr id="31871" name="Rectangle 127"/>
            <p:cNvSpPr>
              <a:spLocks noChangeArrowheads="1"/>
            </p:cNvSpPr>
            <p:nvPr/>
          </p:nvSpPr>
          <p:spPr bwMode="auto">
            <a:xfrm>
              <a:off x="7021513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4500563" y="4079081"/>
            <a:ext cx="3600450" cy="287338"/>
            <a:chOff x="4500563" y="4079081"/>
            <a:chExt cx="3600450" cy="287338"/>
          </a:xfrm>
        </p:grpSpPr>
        <p:sp>
          <p:nvSpPr>
            <p:cNvPr id="31873" name="Rectangle 129"/>
            <p:cNvSpPr>
              <a:spLocks noChangeArrowheads="1"/>
            </p:cNvSpPr>
            <p:nvPr/>
          </p:nvSpPr>
          <p:spPr bwMode="auto">
            <a:xfrm>
              <a:off x="7381875" y="407908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4" name="Rectangle 130"/>
            <p:cNvSpPr>
              <a:spLocks noChangeArrowheads="1"/>
            </p:cNvSpPr>
            <p:nvPr/>
          </p:nvSpPr>
          <p:spPr bwMode="auto">
            <a:xfrm>
              <a:off x="4500563" y="4079081"/>
              <a:ext cx="2520950" cy="287338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SIGBW2</a:t>
              </a:r>
              <a:endParaRPr lang="nl-NL" sz="1800" dirty="0"/>
            </a:p>
          </p:txBody>
        </p:sp>
        <p:sp>
          <p:nvSpPr>
            <p:cNvPr id="31875" name="Rectangle 131"/>
            <p:cNvSpPr>
              <a:spLocks noChangeArrowheads="1"/>
            </p:cNvSpPr>
            <p:nvPr/>
          </p:nvSpPr>
          <p:spPr bwMode="auto">
            <a:xfrm>
              <a:off x="7021513" y="407908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5" name="Groep 24"/>
          <p:cNvGrpSpPr/>
          <p:nvPr/>
        </p:nvGrpSpPr>
        <p:grpSpPr>
          <a:xfrm>
            <a:off x="8208963" y="3718719"/>
            <a:ext cx="1044898" cy="707886"/>
            <a:chOff x="8208963" y="3718719"/>
            <a:chExt cx="1044898" cy="2357884"/>
          </a:xfrm>
        </p:grpSpPr>
        <p:sp>
          <p:nvSpPr>
            <p:cNvPr id="31888" name="Text Box 144"/>
            <p:cNvSpPr txBox="1">
              <a:spLocks noChangeArrowheads="1"/>
            </p:cNvSpPr>
            <p:nvPr/>
          </p:nvSpPr>
          <p:spPr bwMode="auto">
            <a:xfrm>
              <a:off x="8318824" y="3718719"/>
              <a:ext cx="935037" cy="23578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>
                  <a:solidFill>
                    <a:srgbClr val="3333FF"/>
                  </a:solidFill>
                </a:rPr>
                <a:t>kies</a:t>
              </a:r>
            </a:p>
            <a:p>
              <a:r>
                <a:rPr lang="nl-NL" sz="2000" dirty="0" smtClean="0">
                  <a:solidFill>
                    <a:srgbClr val="3333FF"/>
                  </a:solidFill>
                </a:rPr>
                <a:t>3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31889" name="AutoShape 145"/>
            <p:cNvSpPr>
              <a:spLocks/>
            </p:cNvSpPr>
            <p:nvPr/>
          </p:nvSpPr>
          <p:spPr bwMode="auto">
            <a:xfrm>
              <a:off x="8208963" y="3718719"/>
              <a:ext cx="85726" cy="2157412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sp>
        <p:nvSpPr>
          <p:cNvPr id="31900" name="Rectangle 156"/>
          <p:cNvSpPr>
            <a:spLocks noChangeArrowheads="1"/>
          </p:cNvSpPr>
          <p:nvPr/>
        </p:nvSpPr>
        <p:spPr bwMode="auto">
          <a:xfrm>
            <a:off x="2846518" y="6165850"/>
            <a:ext cx="3044271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nl-NL" sz="1800" dirty="0" smtClean="0"/>
              <a:t>Voorbeeld keuze: REGTEC</a:t>
            </a:r>
            <a:endParaRPr lang="nl-NL" sz="1800" dirty="0"/>
          </a:p>
        </p:txBody>
      </p:sp>
      <p:grpSp>
        <p:nvGrpSpPr>
          <p:cNvPr id="29" name="Groep 28"/>
          <p:cNvGrpSpPr/>
          <p:nvPr/>
        </p:nvGrpSpPr>
        <p:grpSpPr>
          <a:xfrm>
            <a:off x="827088" y="2474118"/>
            <a:ext cx="7273925" cy="1050925"/>
            <a:chOff x="827088" y="2474118"/>
            <a:chExt cx="7273925" cy="1050925"/>
          </a:xfrm>
        </p:grpSpPr>
        <p:grpSp>
          <p:nvGrpSpPr>
            <p:cNvPr id="12" name="Groep 11"/>
            <p:cNvGrpSpPr/>
            <p:nvPr/>
          </p:nvGrpSpPr>
          <p:grpSpPr>
            <a:xfrm>
              <a:off x="827088" y="2851944"/>
              <a:ext cx="3600450" cy="288925"/>
              <a:chOff x="827088" y="2851944"/>
              <a:chExt cx="3600450" cy="288925"/>
            </a:xfrm>
          </p:grpSpPr>
          <p:sp>
            <p:nvSpPr>
              <p:cNvPr id="31780" name="Rectangle 36"/>
              <p:cNvSpPr>
                <a:spLocks noChangeArrowheads="1"/>
              </p:cNvSpPr>
              <p:nvPr/>
            </p:nvSpPr>
            <p:spPr bwMode="auto">
              <a:xfrm>
                <a:off x="827088" y="2851944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TELDAT </a:t>
                </a:r>
              </a:p>
            </p:txBody>
          </p:sp>
          <p:sp>
            <p:nvSpPr>
              <p:cNvPr id="31805" name="Rectangle 61"/>
              <p:cNvSpPr>
                <a:spLocks noChangeArrowheads="1"/>
              </p:cNvSpPr>
              <p:nvPr/>
            </p:nvSpPr>
            <p:spPr bwMode="auto">
              <a:xfrm>
                <a:off x="3348038" y="2851944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07" name="Rectangle 63"/>
              <p:cNvSpPr>
                <a:spLocks noChangeArrowheads="1"/>
              </p:cNvSpPr>
              <p:nvPr/>
            </p:nvSpPr>
            <p:spPr bwMode="auto">
              <a:xfrm>
                <a:off x="3708400" y="2851944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5" name="Groep 14"/>
            <p:cNvGrpSpPr/>
            <p:nvPr/>
          </p:nvGrpSpPr>
          <p:grpSpPr>
            <a:xfrm>
              <a:off x="4500563" y="2851944"/>
              <a:ext cx="3600450" cy="288925"/>
              <a:chOff x="4500563" y="2851944"/>
              <a:chExt cx="3600450" cy="288925"/>
            </a:xfrm>
          </p:grpSpPr>
          <p:sp>
            <p:nvSpPr>
              <p:cNvPr id="31781" name="Rectangle 37"/>
              <p:cNvSpPr>
                <a:spLocks noChangeArrowheads="1"/>
              </p:cNvSpPr>
              <p:nvPr/>
            </p:nvSpPr>
            <p:spPr bwMode="auto">
              <a:xfrm>
                <a:off x="4500563" y="2851944"/>
                <a:ext cx="2592387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RTSYST</a:t>
                </a:r>
              </a:p>
            </p:txBody>
          </p:sp>
          <p:sp>
            <p:nvSpPr>
              <p:cNvPr id="31806" name="Rectangle 62"/>
              <p:cNvSpPr>
                <a:spLocks noChangeArrowheads="1"/>
              </p:cNvSpPr>
              <p:nvPr/>
            </p:nvSpPr>
            <p:spPr bwMode="auto">
              <a:xfrm>
                <a:off x="7019925" y="2851944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11" name="Rectangle 67"/>
              <p:cNvSpPr>
                <a:spLocks noChangeArrowheads="1"/>
              </p:cNvSpPr>
              <p:nvPr/>
            </p:nvSpPr>
            <p:spPr bwMode="auto">
              <a:xfrm>
                <a:off x="7380288" y="2851944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1" name="Groep 10"/>
            <p:cNvGrpSpPr/>
            <p:nvPr/>
          </p:nvGrpSpPr>
          <p:grpSpPr>
            <a:xfrm>
              <a:off x="827088" y="2474118"/>
              <a:ext cx="3600450" cy="288925"/>
              <a:chOff x="827088" y="2474118"/>
              <a:chExt cx="3600450" cy="288925"/>
            </a:xfrm>
          </p:grpSpPr>
          <p:sp>
            <p:nvSpPr>
              <p:cNvPr id="78" name="Rectangle 36"/>
              <p:cNvSpPr>
                <a:spLocks noChangeArrowheads="1"/>
              </p:cNvSpPr>
              <p:nvPr/>
            </p:nvSpPr>
            <p:spPr bwMode="auto">
              <a:xfrm>
                <a:off x="827088" y="2474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SIGBW1</a:t>
                </a:r>
              </a:p>
            </p:txBody>
          </p:sp>
          <p:sp>
            <p:nvSpPr>
              <p:cNvPr id="80" name="Rectangle 61"/>
              <p:cNvSpPr>
                <a:spLocks noChangeArrowheads="1"/>
              </p:cNvSpPr>
              <p:nvPr/>
            </p:nvSpPr>
            <p:spPr bwMode="auto">
              <a:xfrm>
                <a:off x="3348038" y="2474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2" name="Rectangle 63"/>
              <p:cNvSpPr>
                <a:spLocks noChangeArrowheads="1"/>
              </p:cNvSpPr>
              <p:nvPr/>
            </p:nvSpPr>
            <p:spPr bwMode="auto">
              <a:xfrm>
                <a:off x="3708400" y="2474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4" name="Groep 13"/>
            <p:cNvGrpSpPr/>
            <p:nvPr/>
          </p:nvGrpSpPr>
          <p:grpSpPr>
            <a:xfrm>
              <a:off x="4500563" y="2474118"/>
              <a:ext cx="3600450" cy="288925"/>
              <a:chOff x="4500563" y="2474118"/>
              <a:chExt cx="3600450" cy="288925"/>
            </a:xfrm>
          </p:grpSpPr>
          <p:sp>
            <p:nvSpPr>
              <p:cNvPr id="79" name="Rectangle 37"/>
              <p:cNvSpPr>
                <a:spLocks noChangeArrowheads="1"/>
              </p:cNvSpPr>
              <p:nvPr/>
            </p:nvSpPr>
            <p:spPr bwMode="auto">
              <a:xfrm>
                <a:off x="4500563" y="2474118"/>
                <a:ext cx="2592387" cy="287337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 smtClean="0"/>
                  <a:t>ELCAIC</a:t>
                </a:r>
                <a:endParaRPr lang="nl-NL" sz="1800" dirty="0"/>
              </a:p>
            </p:txBody>
          </p:sp>
          <p:sp>
            <p:nvSpPr>
              <p:cNvPr id="81" name="Rectangle 62"/>
              <p:cNvSpPr>
                <a:spLocks noChangeArrowheads="1"/>
              </p:cNvSpPr>
              <p:nvPr/>
            </p:nvSpPr>
            <p:spPr bwMode="auto">
              <a:xfrm>
                <a:off x="7019925" y="2474118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3" name="Rectangle 67"/>
              <p:cNvSpPr>
                <a:spLocks noChangeArrowheads="1"/>
              </p:cNvSpPr>
              <p:nvPr/>
            </p:nvSpPr>
            <p:spPr bwMode="auto">
              <a:xfrm>
                <a:off x="7380288" y="2474118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3" name="Groep 12"/>
            <p:cNvGrpSpPr/>
            <p:nvPr/>
          </p:nvGrpSpPr>
          <p:grpSpPr>
            <a:xfrm>
              <a:off x="838201" y="3236118"/>
              <a:ext cx="3600450" cy="288925"/>
              <a:chOff x="838201" y="3236118"/>
              <a:chExt cx="3600450" cy="288925"/>
            </a:xfrm>
          </p:grpSpPr>
          <p:sp>
            <p:nvSpPr>
              <p:cNvPr id="86" name="Rectangle 36"/>
              <p:cNvSpPr>
                <a:spLocks noChangeArrowheads="1"/>
              </p:cNvSpPr>
              <p:nvPr/>
            </p:nvSpPr>
            <p:spPr bwMode="auto">
              <a:xfrm>
                <a:off x="838201" y="3236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ENTEC1</a:t>
                </a:r>
              </a:p>
            </p:txBody>
          </p:sp>
          <p:sp>
            <p:nvSpPr>
              <p:cNvPr id="87" name="Rectangle 61"/>
              <p:cNvSpPr>
                <a:spLocks noChangeArrowheads="1"/>
              </p:cNvSpPr>
              <p:nvPr/>
            </p:nvSpPr>
            <p:spPr bwMode="auto">
              <a:xfrm>
                <a:off x="3359151" y="3236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8" name="Rectangle 63"/>
              <p:cNvSpPr>
                <a:spLocks noChangeArrowheads="1"/>
              </p:cNvSpPr>
              <p:nvPr/>
            </p:nvSpPr>
            <p:spPr bwMode="auto">
              <a:xfrm>
                <a:off x="3719513" y="3236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</p:grpSp>
      <p:grpSp>
        <p:nvGrpSpPr>
          <p:cNvPr id="24" name="Groep 23"/>
          <p:cNvGrpSpPr/>
          <p:nvPr/>
        </p:nvGrpSpPr>
        <p:grpSpPr>
          <a:xfrm>
            <a:off x="8208963" y="2474117"/>
            <a:ext cx="959172" cy="1050925"/>
            <a:chOff x="8208963" y="2474117"/>
            <a:chExt cx="959172" cy="1050925"/>
          </a:xfrm>
        </p:grpSpPr>
        <p:sp>
          <p:nvSpPr>
            <p:cNvPr id="104" name="Text Box 144"/>
            <p:cNvSpPr txBox="1">
              <a:spLocks noChangeArrowheads="1"/>
            </p:cNvSpPr>
            <p:nvPr/>
          </p:nvSpPr>
          <p:spPr bwMode="auto">
            <a:xfrm>
              <a:off x="8233098" y="2740759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15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05" name="AutoShape 145"/>
            <p:cNvSpPr>
              <a:spLocks/>
            </p:cNvSpPr>
            <p:nvPr/>
          </p:nvSpPr>
          <p:spPr bwMode="auto">
            <a:xfrm>
              <a:off x="8208963" y="24741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838201" y="4575967"/>
            <a:ext cx="7265194" cy="575469"/>
            <a:chOff x="838201" y="5299867"/>
            <a:chExt cx="7265194" cy="575469"/>
          </a:xfrm>
        </p:grpSpPr>
        <p:sp>
          <p:nvSpPr>
            <p:cNvPr id="100" name="Rectangle 47"/>
            <p:cNvSpPr>
              <a:spLocks noChangeArrowheads="1"/>
            </p:cNvSpPr>
            <p:nvPr/>
          </p:nvSpPr>
          <p:spPr bwMode="auto">
            <a:xfrm>
              <a:off x="838201" y="5299869"/>
              <a:ext cx="6553200" cy="575466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WRK-EV</a:t>
              </a:r>
              <a:endParaRPr lang="nl-NL" sz="1800" dirty="0"/>
            </a:p>
          </p:txBody>
        </p:sp>
        <p:sp>
          <p:nvSpPr>
            <p:cNvPr id="102" name="Rectangle 70"/>
            <p:cNvSpPr>
              <a:spLocks noChangeArrowheads="1"/>
            </p:cNvSpPr>
            <p:nvPr/>
          </p:nvSpPr>
          <p:spPr bwMode="auto">
            <a:xfrm>
              <a:off x="7743032" y="5299867"/>
              <a:ext cx="360363" cy="57546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101" name="Rectangle 52"/>
            <p:cNvSpPr>
              <a:spLocks noChangeArrowheads="1"/>
            </p:cNvSpPr>
            <p:nvPr/>
          </p:nvSpPr>
          <p:spPr bwMode="auto">
            <a:xfrm>
              <a:off x="7382670" y="5299868"/>
              <a:ext cx="360362" cy="57546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8" name="Groep 27"/>
          <p:cNvGrpSpPr/>
          <p:nvPr/>
        </p:nvGrpSpPr>
        <p:grpSpPr>
          <a:xfrm>
            <a:off x="8233098" y="2470943"/>
            <a:ext cx="970160" cy="1822153"/>
            <a:chOff x="8361363" y="2626517"/>
            <a:chExt cx="970160" cy="1050925"/>
          </a:xfrm>
        </p:grpSpPr>
        <p:sp>
          <p:nvSpPr>
            <p:cNvPr id="130" name="Text Box 144"/>
            <p:cNvSpPr txBox="1">
              <a:spLocks noChangeArrowheads="1"/>
            </p:cNvSpPr>
            <p:nvPr/>
          </p:nvSpPr>
          <p:spPr bwMode="auto">
            <a:xfrm>
              <a:off x="8396486" y="3012644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30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31" name="AutoShape 145"/>
            <p:cNvSpPr>
              <a:spLocks/>
            </p:cNvSpPr>
            <p:nvPr/>
          </p:nvSpPr>
          <p:spPr bwMode="auto">
            <a:xfrm>
              <a:off x="8361363" y="26265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grpSp>
        <p:nvGrpSpPr>
          <p:cNvPr id="92" name="Groep 91"/>
          <p:cNvGrpSpPr/>
          <p:nvPr/>
        </p:nvGrpSpPr>
        <p:grpSpPr>
          <a:xfrm>
            <a:off x="8244400" y="4519732"/>
            <a:ext cx="959834" cy="647700"/>
            <a:chOff x="8208963" y="3718719"/>
            <a:chExt cx="959834" cy="2157412"/>
          </a:xfrm>
        </p:grpSpPr>
        <p:sp>
          <p:nvSpPr>
            <p:cNvPr id="97" name="Text Box 144"/>
            <p:cNvSpPr txBox="1">
              <a:spLocks noChangeArrowheads="1"/>
            </p:cNvSpPr>
            <p:nvPr/>
          </p:nvSpPr>
          <p:spPr bwMode="auto">
            <a:xfrm>
              <a:off x="8233760" y="4108309"/>
              <a:ext cx="935037" cy="1332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12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03" name="AutoShape 145"/>
            <p:cNvSpPr>
              <a:spLocks/>
            </p:cNvSpPr>
            <p:nvPr/>
          </p:nvSpPr>
          <p:spPr bwMode="auto">
            <a:xfrm>
              <a:off x="8208963" y="3718719"/>
              <a:ext cx="85726" cy="2157412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grpSp>
        <p:nvGrpSpPr>
          <p:cNvPr id="7" name="Groep 6"/>
          <p:cNvGrpSpPr/>
          <p:nvPr/>
        </p:nvGrpSpPr>
        <p:grpSpPr>
          <a:xfrm>
            <a:off x="841739" y="3463527"/>
            <a:ext cx="7265194" cy="840807"/>
            <a:chOff x="841739" y="3463527"/>
            <a:chExt cx="7265194" cy="840807"/>
          </a:xfrm>
        </p:grpSpPr>
        <p:grpSp>
          <p:nvGrpSpPr>
            <p:cNvPr id="5" name="Groep 4"/>
            <p:cNvGrpSpPr/>
            <p:nvPr/>
          </p:nvGrpSpPr>
          <p:grpSpPr>
            <a:xfrm>
              <a:off x="841739" y="3463527"/>
              <a:ext cx="7265194" cy="840807"/>
              <a:chOff x="841739" y="3718719"/>
              <a:chExt cx="7265194" cy="840807"/>
            </a:xfrm>
          </p:grpSpPr>
          <p:grpSp>
            <p:nvGrpSpPr>
              <p:cNvPr id="106" name="Groep 105"/>
              <p:cNvGrpSpPr/>
              <p:nvPr/>
            </p:nvGrpSpPr>
            <p:grpSpPr>
              <a:xfrm>
                <a:off x="841739" y="3718719"/>
                <a:ext cx="7265194" cy="840807"/>
                <a:chOff x="838201" y="5034529"/>
                <a:chExt cx="7265194" cy="840807"/>
              </a:xfrm>
            </p:grpSpPr>
            <p:sp>
              <p:nvSpPr>
                <p:cNvPr id="107" name="Rectangle 47"/>
                <p:cNvSpPr>
                  <a:spLocks noChangeArrowheads="1"/>
                </p:cNvSpPr>
                <p:nvPr/>
              </p:nvSpPr>
              <p:spPr bwMode="auto">
                <a:xfrm>
                  <a:off x="838201" y="5587601"/>
                  <a:ext cx="6553200" cy="287734"/>
                </a:xfrm>
                <a:prstGeom prst="rect">
                  <a:avLst/>
                </a:prstGeom>
                <a:solidFill>
                  <a:srgbClr val="3399FF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nl-NL" sz="1800" dirty="0" smtClean="0"/>
                    <a:t>WRK-EV</a:t>
                  </a:r>
                  <a:endParaRPr lang="nl-NL" sz="1800" dirty="0"/>
                </a:p>
              </p:txBody>
            </p:sp>
            <p:sp>
              <p:nvSpPr>
                <p:cNvPr id="108" name="Rectangle 70"/>
                <p:cNvSpPr>
                  <a:spLocks noChangeArrowheads="1"/>
                </p:cNvSpPr>
                <p:nvPr/>
              </p:nvSpPr>
              <p:spPr bwMode="auto">
                <a:xfrm>
                  <a:off x="7743032" y="5034529"/>
                  <a:ext cx="360363" cy="840806"/>
                </a:xfrm>
                <a:prstGeom prst="rect">
                  <a:avLst/>
                </a:prstGeom>
                <a:solidFill>
                  <a:srgbClr val="FF66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nl-NL" sz="1800" dirty="0">
                      <a:solidFill>
                        <a:srgbClr val="EAEAEA"/>
                      </a:solidFill>
                    </a:rPr>
                    <a:t>R</a:t>
                  </a:r>
                </a:p>
              </p:txBody>
            </p:sp>
            <p:sp>
              <p:nvSpPr>
                <p:cNvPr id="109" name="Rectangle 52"/>
                <p:cNvSpPr>
                  <a:spLocks noChangeArrowheads="1"/>
                </p:cNvSpPr>
                <p:nvPr/>
              </p:nvSpPr>
              <p:spPr bwMode="auto">
                <a:xfrm>
                  <a:off x="7382670" y="5034529"/>
                  <a:ext cx="360362" cy="840807"/>
                </a:xfrm>
                <a:prstGeom prst="rect">
                  <a:avLst/>
                </a:prstGeom>
                <a:solidFill>
                  <a:srgbClr val="FF0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nl-NL" sz="1800" dirty="0">
                      <a:solidFill>
                        <a:srgbClr val="EAEAEA"/>
                      </a:solidFill>
                    </a:rPr>
                    <a:t>T</a:t>
                  </a:r>
                </a:p>
              </p:txBody>
            </p:sp>
          </p:grpSp>
          <p:sp>
            <p:nvSpPr>
              <p:cNvPr id="110" name="Rectangle 47"/>
              <p:cNvSpPr>
                <a:spLocks noChangeArrowheads="1"/>
              </p:cNvSpPr>
              <p:nvPr/>
            </p:nvSpPr>
            <p:spPr bwMode="auto">
              <a:xfrm>
                <a:off x="4500563" y="3718719"/>
                <a:ext cx="2887018" cy="546408"/>
              </a:xfrm>
              <a:prstGeom prst="rect">
                <a:avLst/>
              </a:prstGeom>
              <a:solidFill>
                <a:srgbClr val="3399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nl-NL" sz="1800" dirty="0"/>
              </a:p>
            </p:txBody>
          </p:sp>
        </p:grpSp>
        <p:sp>
          <p:nvSpPr>
            <p:cNvPr id="6" name="Rechthoek 5"/>
            <p:cNvSpPr/>
            <p:nvPr/>
          </p:nvSpPr>
          <p:spPr>
            <a:xfrm>
              <a:off x="4500563" y="3996849"/>
              <a:ext cx="2879725" cy="45719"/>
            </a:xfrm>
            <a:prstGeom prst="rect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6 L 3.61111E-6 -0.0106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0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Organisatie </a:t>
            </a:r>
            <a:r>
              <a:rPr lang="nl-NL" dirty="0" smtClean="0">
                <a:solidFill>
                  <a:srgbClr val="3333FF"/>
                </a:solidFill>
              </a:rPr>
              <a:t>ECV Duaal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286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5478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3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18903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9081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4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22701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5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29892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7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26304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6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3496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8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37099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9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45005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11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0703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10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8609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12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52197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13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5938838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580063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14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62992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16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66611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17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73802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19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70215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18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77406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20</a:t>
            </a:r>
          </a:p>
        </p:txBody>
      </p: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1547813" y="1341438"/>
            <a:ext cx="1963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1</a:t>
            </a:r>
          </a:p>
        </p:txBody>
      </p:sp>
      <p:sp>
        <p:nvSpPr>
          <p:cNvPr id="31817" name="Text Box 73"/>
          <p:cNvSpPr txBox="1">
            <a:spLocks noChangeArrowheads="1"/>
          </p:cNvSpPr>
          <p:nvPr/>
        </p:nvSpPr>
        <p:spPr bwMode="auto">
          <a:xfrm>
            <a:off x="5219700" y="1341438"/>
            <a:ext cx="1963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2</a:t>
            </a:r>
          </a:p>
        </p:txBody>
      </p:sp>
      <p:grpSp>
        <p:nvGrpSpPr>
          <p:cNvPr id="16" name="Groep 15"/>
          <p:cNvGrpSpPr/>
          <p:nvPr/>
        </p:nvGrpSpPr>
        <p:grpSpPr>
          <a:xfrm>
            <a:off x="827088" y="3718719"/>
            <a:ext cx="3600450" cy="287337"/>
            <a:chOff x="827088" y="3718719"/>
            <a:chExt cx="3600450" cy="287337"/>
          </a:xfrm>
        </p:grpSpPr>
        <p:sp>
          <p:nvSpPr>
            <p:cNvPr id="31809" name="Rectangle 65"/>
            <p:cNvSpPr>
              <a:spLocks noChangeArrowheads="1"/>
            </p:cNvSpPr>
            <p:nvPr/>
          </p:nvSpPr>
          <p:spPr bwMode="auto">
            <a:xfrm>
              <a:off x="3708400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782" name="Rectangle 38"/>
            <p:cNvSpPr>
              <a:spLocks noChangeArrowheads="1"/>
            </p:cNvSpPr>
            <p:nvPr/>
          </p:nvSpPr>
          <p:spPr bwMode="auto">
            <a:xfrm>
              <a:off x="827088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dirty="0" smtClean="0"/>
                <a:t>REGTEC</a:t>
              </a:r>
              <a:endParaRPr lang="nl-NL" sz="1800" dirty="0"/>
            </a:p>
          </p:txBody>
        </p:sp>
        <p:sp>
          <p:nvSpPr>
            <p:cNvPr id="31802" name="Rectangle 58"/>
            <p:cNvSpPr>
              <a:spLocks noChangeArrowheads="1"/>
            </p:cNvSpPr>
            <p:nvPr/>
          </p:nvSpPr>
          <p:spPr bwMode="auto">
            <a:xfrm>
              <a:off x="3348038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17" name="Groep 16"/>
          <p:cNvGrpSpPr/>
          <p:nvPr/>
        </p:nvGrpSpPr>
        <p:grpSpPr>
          <a:xfrm>
            <a:off x="827088" y="4079081"/>
            <a:ext cx="3600450" cy="288926"/>
            <a:chOff x="827088" y="4079081"/>
            <a:chExt cx="3600450" cy="288926"/>
          </a:xfrm>
        </p:grpSpPr>
        <p:sp>
          <p:nvSpPr>
            <p:cNvPr id="31783" name="Rectangle 39"/>
            <p:cNvSpPr>
              <a:spLocks noChangeArrowheads="1"/>
            </p:cNvSpPr>
            <p:nvPr/>
          </p:nvSpPr>
          <p:spPr bwMode="auto">
            <a:xfrm>
              <a:off x="827088" y="4079081"/>
              <a:ext cx="2520950" cy="288925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ALGODS</a:t>
              </a:r>
              <a:endParaRPr lang="nl-NL" sz="1800" dirty="0"/>
            </a:p>
          </p:txBody>
        </p:sp>
        <p:sp>
          <p:nvSpPr>
            <p:cNvPr id="31803" name="Rectangle 59"/>
            <p:cNvSpPr>
              <a:spLocks noChangeArrowheads="1"/>
            </p:cNvSpPr>
            <p:nvPr/>
          </p:nvSpPr>
          <p:spPr bwMode="auto">
            <a:xfrm>
              <a:off x="3348038" y="4079081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59" name="Rectangle 115"/>
            <p:cNvSpPr>
              <a:spLocks noChangeArrowheads="1"/>
            </p:cNvSpPr>
            <p:nvPr/>
          </p:nvSpPr>
          <p:spPr bwMode="auto">
            <a:xfrm>
              <a:off x="3708400" y="4079081"/>
              <a:ext cx="719138" cy="288926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grpSp>
        <p:nvGrpSpPr>
          <p:cNvPr id="21" name="Groep 20"/>
          <p:cNvGrpSpPr/>
          <p:nvPr/>
        </p:nvGrpSpPr>
        <p:grpSpPr>
          <a:xfrm>
            <a:off x="4500563" y="3718719"/>
            <a:ext cx="3600450" cy="287337"/>
            <a:chOff x="4500563" y="3718719"/>
            <a:chExt cx="3600450" cy="287337"/>
          </a:xfrm>
        </p:grpSpPr>
        <p:sp>
          <p:nvSpPr>
            <p:cNvPr id="31869" name="Rectangle 125"/>
            <p:cNvSpPr>
              <a:spLocks noChangeArrowheads="1"/>
            </p:cNvSpPr>
            <p:nvPr/>
          </p:nvSpPr>
          <p:spPr bwMode="auto">
            <a:xfrm>
              <a:off x="7381875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0" name="Rectangle 126"/>
            <p:cNvSpPr>
              <a:spLocks noChangeArrowheads="1"/>
            </p:cNvSpPr>
            <p:nvPr/>
          </p:nvSpPr>
          <p:spPr bwMode="auto">
            <a:xfrm>
              <a:off x="4500563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ENTEC2</a:t>
              </a:r>
              <a:endParaRPr lang="nl-NL" sz="1800" dirty="0"/>
            </a:p>
          </p:txBody>
        </p:sp>
        <p:sp>
          <p:nvSpPr>
            <p:cNvPr id="31871" name="Rectangle 127"/>
            <p:cNvSpPr>
              <a:spLocks noChangeArrowheads="1"/>
            </p:cNvSpPr>
            <p:nvPr/>
          </p:nvSpPr>
          <p:spPr bwMode="auto">
            <a:xfrm>
              <a:off x="7021513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4500563" y="4079081"/>
            <a:ext cx="3600450" cy="287338"/>
            <a:chOff x="4500563" y="4079081"/>
            <a:chExt cx="3600450" cy="287338"/>
          </a:xfrm>
        </p:grpSpPr>
        <p:sp>
          <p:nvSpPr>
            <p:cNvPr id="31873" name="Rectangle 129"/>
            <p:cNvSpPr>
              <a:spLocks noChangeArrowheads="1"/>
            </p:cNvSpPr>
            <p:nvPr/>
          </p:nvSpPr>
          <p:spPr bwMode="auto">
            <a:xfrm>
              <a:off x="7381875" y="407908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4" name="Rectangle 130"/>
            <p:cNvSpPr>
              <a:spLocks noChangeArrowheads="1"/>
            </p:cNvSpPr>
            <p:nvPr/>
          </p:nvSpPr>
          <p:spPr bwMode="auto">
            <a:xfrm>
              <a:off x="4500563" y="4079081"/>
              <a:ext cx="2520950" cy="287338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SIGBW2</a:t>
              </a:r>
              <a:endParaRPr lang="nl-NL" sz="1800" dirty="0"/>
            </a:p>
          </p:txBody>
        </p:sp>
        <p:sp>
          <p:nvSpPr>
            <p:cNvPr id="31875" name="Rectangle 131"/>
            <p:cNvSpPr>
              <a:spLocks noChangeArrowheads="1"/>
            </p:cNvSpPr>
            <p:nvPr/>
          </p:nvSpPr>
          <p:spPr bwMode="auto">
            <a:xfrm>
              <a:off x="7021513" y="407908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5" name="Groep 24"/>
          <p:cNvGrpSpPr/>
          <p:nvPr/>
        </p:nvGrpSpPr>
        <p:grpSpPr>
          <a:xfrm>
            <a:off x="8208963" y="3718719"/>
            <a:ext cx="1044898" cy="707886"/>
            <a:chOff x="8208963" y="3718719"/>
            <a:chExt cx="1044898" cy="2357884"/>
          </a:xfrm>
        </p:grpSpPr>
        <p:sp>
          <p:nvSpPr>
            <p:cNvPr id="31888" name="Text Box 144"/>
            <p:cNvSpPr txBox="1">
              <a:spLocks noChangeArrowheads="1"/>
            </p:cNvSpPr>
            <p:nvPr/>
          </p:nvSpPr>
          <p:spPr bwMode="auto">
            <a:xfrm>
              <a:off x="8318824" y="3718719"/>
              <a:ext cx="935037" cy="23578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>
                  <a:solidFill>
                    <a:srgbClr val="3333FF"/>
                  </a:solidFill>
                </a:rPr>
                <a:t>kies</a:t>
              </a:r>
            </a:p>
            <a:p>
              <a:r>
                <a:rPr lang="nl-NL" sz="2000" dirty="0" smtClean="0">
                  <a:solidFill>
                    <a:srgbClr val="3333FF"/>
                  </a:solidFill>
                </a:rPr>
                <a:t>3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31889" name="AutoShape 145"/>
            <p:cNvSpPr>
              <a:spLocks/>
            </p:cNvSpPr>
            <p:nvPr/>
          </p:nvSpPr>
          <p:spPr bwMode="auto">
            <a:xfrm>
              <a:off x="8208963" y="3718719"/>
              <a:ext cx="85726" cy="2157412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sp>
        <p:nvSpPr>
          <p:cNvPr id="31900" name="Rectangle 156"/>
          <p:cNvSpPr>
            <a:spLocks noChangeArrowheads="1"/>
          </p:cNvSpPr>
          <p:nvPr/>
        </p:nvSpPr>
        <p:spPr bwMode="auto">
          <a:xfrm>
            <a:off x="2846518" y="6165850"/>
            <a:ext cx="3044271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nl-NL" sz="1800" dirty="0" smtClean="0"/>
              <a:t>Voorbeeld keuze: SIGBW2</a:t>
            </a:r>
            <a:endParaRPr lang="nl-NL" sz="1800" dirty="0"/>
          </a:p>
        </p:txBody>
      </p:sp>
      <p:grpSp>
        <p:nvGrpSpPr>
          <p:cNvPr id="29" name="Groep 28"/>
          <p:cNvGrpSpPr/>
          <p:nvPr/>
        </p:nvGrpSpPr>
        <p:grpSpPr>
          <a:xfrm>
            <a:off x="827088" y="2474118"/>
            <a:ext cx="7273925" cy="1050925"/>
            <a:chOff x="827088" y="2474118"/>
            <a:chExt cx="7273925" cy="1050925"/>
          </a:xfrm>
        </p:grpSpPr>
        <p:grpSp>
          <p:nvGrpSpPr>
            <p:cNvPr id="12" name="Groep 11"/>
            <p:cNvGrpSpPr/>
            <p:nvPr/>
          </p:nvGrpSpPr>
          <p:grpSpPr>
            <a:xfrm>
              <a:off x="827088" y="2851944"/>
              <a:ext cx="3600450" cy="288925"/>
              <a:chOff x="827088" y="2851944"/>
              <a:chExt cx="3600450" cy="288925"/>
            </a:xfrm>
          </p:grpSpPr>
          <p:sp>
            <p:nvSpPr>
              <p:cNvPr id="31780" name="Rectangle 36"/>
              <p:cNvSpPr>
                <a:spLocks noChangeArrowheads="1"/>
              </p:cNvSpPr>
              <p:nvPr/>
            </p:nvSpPr>
            <p:spPr bwMode="auto">
              <a:xfrm>
                <a:off x="827088" y="2851944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TELDAT </a:t>
                </a:r>
              </a:p>
            </p:txBody>
          </p:sp>
          <p:sp>
            <p:nvSpPr>
              <p:cNvPr id="31805" name="Rectangle 61"/>
              <p:cNvSpPr>
                <a:spLocks noChangeArrowheads="1"/>
              </p:cNvSpPr>
              <p:nvPr/>
            </p:nvSpPr>
            <p:spPr bwMode="auto">
              <a:xfrm>
                <a:off x="3348038" y="2851944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07" name="Rectangle 63"/>
              <p:cNvSpPr>
                <a:spLocks noChangeArrowheads="1"/>
              </p:cNvSpPr>
              <p:nvPr/>
            </p:nvSpPr>
            <p:spPr bwMode="auto">
              <a:xfrm>
                <a:off x="3708400" y="2851944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5" name="Groep 14"/>
            <p:cNvGrpSpPr/>
            <p:nvPr/>
          </p:nvGrpSpPr>
          <p:grpSpPr>
            <a:xfrm>
              <a:off x="4500563" y="2851944"/>
              <a:ext cx="3600450" cy="288925"/>
              <a:chOff x="4500563" y="2851944"/>
              <a:chExt cx="3600450" cy="288925"/>
            </a:xfrm>
          </p:grpSpPr>
          <p:sp>
            <p:nvSpPr>
              <p:cNvPr id="31781" name="Rectangle 37"/>
              <p:cNvSpPr>
                <a:spLocks noChangeArrowheads="1"/>
              </p:cNvSpPr>
              <p:nvPr/>
            </p:nvSpPr>
            <p:spPr bwMode="auto">
              <a:xfrm>
                <a:off x="4500563" y="2851944"/>
                <a:ext cx="2592387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RTSYST</a:t>
                </a:r>
              </a:p>
            </p:txBody>
          </p:sp>
          <p:sp>
            <p:nvSpPr>
              <p:cNvPr id="31806" name="Rectangle 62"/>
              <p:cNvSpPr>
                <a:spLocks noChangeArrowheads="1"/>
              </p:cNvSpPr>
              <p:nvPr/>
            </p:nvSpPr>
            <p:spPr bwMode="auto">
              <a:xfrm>
                <a:off x="7019925" y="2851944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11" name="Rectangle 67"/>
              <p:cNvSpPr>
                <a:spLocks noChangeArrowheads="1"/>
              </p:cNvSpPr>
              <p:nvPr/>
            </p:nvSpPr>
            <p:spPr bwMode="auto">
              <a:xfrm>
                <a:off x="7380288" y="2851944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1" name="Groep 10"/>
            <p:cNvGrpSpPr/>
            <p:nvPr/>
          </p:nvGrpSpPr>
          <p:grpSpPr>
            <a:xfrm>
              <a:off x="827088" y="2474118"/>
              <a:ext cx="3600450" cy="288925"/>
              <a:chOff x="827088" y="2474118"/>
              <a:chExt cx="3600450" cy="288925"/>
            </a:xfrm>
          </p:grpSpPr>
          <p:sp>
            <p:nvSpPr>
              <p:cNvPr id="78" name="Rectangle 36"/>
              <p:cNvSpPr>
                <a:spLocks noChangeArrowheads="1"/>
              </p:cNvSpPr>
              <p:nvPr/>
            </p:nvSpPr>
            <p:spPr bwMode="auto">
              <a:xfrm>
                <a:off x="827088" y="2474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SIGBW1</a:t>
                </a:r>
              </a:p>
            </p:txBody>
          </p:sp>
          <p:sp>
            <p:nvSpPr>
              <p:cNvPr id="80" name="Rectangle 61"/>
              <p:cNvSpPr>
                <a:spLocks noChangeArrowheads="1"/>
              </p:cNvSpPr>
              <p:nvPr/>
            </p:nvSpPr>
            <p:spPr bwMode="auto">
              <a:xfrm>
                <a:off x="3348038" y="2474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2" name="Rectangle 63"/>
              <p:cNvSpPr>
                <a:spLocks noChangeArrowheads="1"/>
              </p:cNvSpPr>
              <p:nvPr/>
            </p:nvSpPr>
            <p:spPr bwMode="auto">
              <a:xfrm>
                <a:off x="3708400" y="2474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4" name="Groep 13"/>
            <p:cNvGrpSpPr/>
            <p:nvPr/>
          </p:nvGrpSpPr>
          <p:grpSpPr>
            <a:xfrm>
              <a:off x="4500563" y="2474118"/>
              <a:ext cx="3600450" cy="288925"/>
              <a:chOff x="4500563" y="2474118"/>
              <a:chExt cx="3600450" cy="288925"/>
            </a:xfrm>
          </p:grpSpPr>
          <p:sp>
            <p:nvSpPr>
              <p:cNvPr id="79" name="Rectangle 37"/>
              <p:cNvSpPr>
                <a:spLocks noChangeArrowheads="1"/>
              </p:cNvSpPr>
              <p:nvPr/>
            </p:nvSpPr>
            <p:spPr bwMode="auto">
              <a:xfrm>
                <a:off x="4500563" y="2474118"/>
                <a:ext cx="2592387" cy="287337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 smtClean="0"/>
                  <a:t>ELCAIC</a:t>
                </a:r>
                <a:endParaRPr lang="nl-NL" sz="1800" dirty="0"/>
              </a:p>
            </p:txBody>
          </p:sp>
          <p:sp>
            <p:nvSpPr>
              <p:cNvPr id="81" name="Rectangle 62"/>
              <p:cNvSpPr>
                <a:spLocks noChangeArrowheads="1"/>
              </p:cNvSpPr>
              <p:nvPr/>
            </p:nvSpPr>
            <p:spPr bwMode="auto">
              <a:xfrm>
                <a:off x="7019925" y="2474118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3" name="Rectangle 67"/>
              <p:cNvSpPr>
                <a:spLocks noChangeArrowheads="1"/>
              </p:cNvSpPr>
              <p:nvPr/>
            </p:nvSpPr>
            <p:spPr bwMode="auto">
              <a:xfrm>
                <a:off x="7380288" y="2474118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3" name="Groep 12"/>
            <p:cNvGrpSpPr/>
            <p:nvPr/>
          </p:nvGrpSpPr>
          <p:grpSpPr>
            <a:xfrm>
              <a:off x="838201" y="3236118"/>
              <a:ext cx="3600450" cy="288925"/>
              <a:chOff x="838201" y="3236118"/>
              <a:chExt cx="3600450" cy="288925"/>
            </a:xfrm>
          </p:grpSpPr>
          <p:sp>
            <p:nvSpPr>
              <p:cNvPr id="86" name="Rectangle 36"/>
              <p:cNvSpPr>
                <a:spLocks noChangeArrowheads="1"/>
              </p:cNvSpPr>
              <p:nvPr/>
            </p:nvSpPr>
            <p:spPr bwMode="auto">
              <a:xfrm>
                <a:off x="838201" y="3236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ENTEC1</a:t>
                </a:r>
              </a:p>
            </p:txBody>
          </p:sp>
          <p:sp>
            <p:nvSpPr>
              <p:cNvPr id="87" name="Rectangle 61"/>
              <p:cNvSpPr>
                <a:spLocks noChangeArrowheads="1"/>
              </p:cNvSpPr>
              <p:nvPr/>
            </p:nvSpPr>
            <p:spPr bwMode="auto">
              <a:xfrm>
                <a:off x="3359151" y="3236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8" name="Rectangle 63"/>
              <p:cNvSpPr>
                <a:spLocks noChangeArrowheads="1"/>
              </p:cNvSpPr>
              <p:nvPr/>
            </p:nvSpPr>
            <p:spPr bwMode="auto">
              <a:xfrm>
                <a:off x="3719513" y="3236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</p:grpSp>
      <p:grpSp>
        <p:nvGrpSpPr>
          <p:cNvPr id="24" name="Groep 23"/>
          <p:cNvGrpSpPr/>
          <p:nvPr/>
        </p:nvGrpSpPr>
        <p:grpSpPr>
          <a:xfrm>
            <a:off x="8208963" y="2474117"/>
            <a:ext cx="959172" cy="1050925"/>
            <a:chOff x="8208963" y="2474117"/>
            <a:chExt cx="959172" cy="1050925"/>
          </a:xfrm>
        </p:grpSpPr>
        <p:sp>
          <p:nvSpPr>
            <p:cNvPr id="104" name="Text Box 144"/>
            <p:cNvSpPr txBox="1">
              <a:spLocks noChangeArrowheads="1"/>
            </p:cNvSpPr>
            <p:nvPr/>
          </p:nvSpPr>
          <p:spPr bwMode="auto">
            <a:xfrm>
              <a:off x="8233098" y="2740759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15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05" name="AutoShape 145"/>
            <p:cNvSpPr>
              <a:spLocks/>
            </p:cNvSpPr>
            <p:nvPr/>
          </p:nvSpPr>
          <p:spPr bwMode="auto">
            <a:xfrm>
              <a:off x="8208963" y="24741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838201" y="4575967"/>
            <a:ext cx="7265194" cy="575469"/>
            <a:chOff x="838201" y="5299867"/>
            <a:chExt cx="7265194" cy="575469"/>
          </a:xfrm>
        </p:grpSpPr>
        <p:sp>
          <p:nvSpPr>
            <p:cNvPr id="100" name="Rectangle 47"/>
            <p:cNvSpPr>
              <a:spLocks noChangeArrowheads="1"/>
            </p:cNvSpPr>
            <p:nvPr/>
          </p:nvSpPr>
          <p:spPr bwMode="auto">
            <a:xfrm>
              <a:off x="838201" y="5299869"/>
              <a:ext cx="6553200" cy="575466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WRK-EV</a:t>
              </a:r>
              <a:endParaRPr lang="nl-NL" sz="1800" dirty="0"/>
            </a:p>
          </p:txBody>
        </p:sp>
        <p:sp>
          <p:nvSpPr>
            <p:cNvPr id="102" name="Rectangle 70"/>
            <p:cNvSpPr>
              <a:spLocks noChangeArrowheads="1"/>
            </p:cNvSpPr>
            <p:nvPr/>
          </p:nvSpPr>
          <p:spPr bwMode="auto">
            <a:xfrm>
              <a:off x="7743032" y="5299867"/>
              <a:ext cx="360363" cy="57546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101" name="Rectangle 52"/>
            <p:cNvSpPr>
              <a:spLocks noChangeArrowheads="1"/>
            </p:cNvSpPr>
            <p:nvPr/>
          </p:nvSpPr>
          <p:spPr bwMode="auto">
            <a:xfrm>
              <a:off x="7382670" y="5299868"/>
              <a:ext cx="360362" cy="57546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8" name="Groep 27"/>
          <p:cNvGrpSpPr/>
          <p:nvPr/>
        </p:nvGrpSpPr>
        <p:grpSpPr>
          <a:xfrm>
            <a:off x="8233098" y="2470943"/>
            <a:ext cx="970160" cy="1822153"/>
            <a:chOff x="8361363" y="2626517"/>
            <a:chExt cx="970160" cy="1050925"/>
          </a:xfrm>
        </p:grpSpPr>
        <p:sp>
          <p:nvSpPr>
            <p:cNvPr id="130" name="Text Box 144"/>
            <p:cNvSpPr txBox="1">
              <a:spLocks noChangeArrowheads="1"/>
            </p:cNvSpPr>
            <p:nvPr/>
          </p:nvSpPr>
          <p:spPr bwMode="auto">
            <a:xfrm>
              <a:off x="8396486" y="3012644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30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31" name="AutoShape 145"/>
            <p:cNvSpPr>
              <a:spLocks/>
            </p:cNvSpPr>
            <p:nvPr/>
          </p:nvSpPr>
          <p:spPr bwMode="auto">
            <a:xfrm>
              <a:off x="8361363" y="26265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grpSp>
        <p:nvGrpSpPr>
          <p:cNvPr id="92" name="Groep 91"/>
          <p:cNvGrpSpPr/>
          <p:nvPr/>
        </p:nvGrpSpPr>
        <p:grpSpPr>
          <a:xfrm>
            <a:off x="8244400" y="4519732"/>
            <a:ext cx="959834" cy="647700"/>
            <a:chOff x="8208963" y="3718719"/>
            <a:chExt cx="959834" cy="2157412"/>
          </a:xfrm>
        </p:grpSpPr>
        <p:sp>
          <p:nvSpPr>
            <p:cNvPr id="97" name="Text Box 144"/>
            <p:cNvSpPr txBox="1">
              <a:spLocks noChangeArrowheads="1"/>
            </p:cNvSpPr>
            <p:nvPr/>
          </p:nvSpPr>
          <p:spPr bwMode="auto">
            <a:xfrm>
              <a:off x="8233760" y="4108309"/>
              <a:ext cx="935037" cy="13327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12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03" name="AutoShape 145"/>
            <p:cNvSpPr>
              <a:spLocks/>
            </p:cNvSpPr>
            <p:nvPr/>
          </p:nvSpPr>
          <p:spPr bwMode="auto">
            <a:xfrm>
              <a:off x="8208963" y="3718719"/>
              <a:ext cx="85726" cy="2157412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14620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7.40741E-7 L -2.5E-6 -0.1219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111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-0.00104 -0.1391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6968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0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solidFill>
                  <a:srgbClr val="3333FF"/>
                </a:solidFill>
              </a:rPr>
              <a:t>Tijdsbesteding</a:t>
            </a:r>
            <a:r>
              <a:rPr lang="nl-NL"/>
              <a:t> </a:t>
            </a:r>
            <a:r>
              <a:rPr lang="nl-NL">
                <a:solidFill>
                  <a:schemeClr val="tx1"/>
                </a:solidFill>
              </a:rPr>
              <a:t>per vak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Omvang is </a:t>
            </a:r>
            <a:r>
              <a:rPr lang="nl-NL" dirty="0">
                <a:solidFill>
                  <a:srgbClr val="3333FF"/>
                </a:solidFill>
              </a:rPr>
              <a:t>3 CP</a:t>
            </a:r>
            <a:r>
              <a:rPr lang="nl-NL" dirty="0"/>
              <a:t> = </a:t>
            </a:r>
            <a:r>
              <a:rPr lang="nl-NL" dirty="0">
                <a:solidFill>
                  <a:srgbClr val="3333FF"/>
                </a:solidFill>
              </a:rPr>
              <a:t>3 x 28 = 84 uren</a:t>
            </a:r>
            <a:r>
              <a:rPr lang="nl-NL" dirty="0"/>
              <a:t>.</a:t>
            </a:r>
          </a:p>
          <a:p>
            <a:pPr lvl="1"/>
            <a:r>
              <a:rPr lang="nl-NL" dirty="0"/>
              <a:t>7 x 4 = 28 </a:t>
            </a:r>
            <a:r>
              <a:rPr lang="nl-NL" dirty="0" smtClean="0"/>
              <a:t>ingeroosterde uren. </a:t>
            </a:r>
            <a:endParaRPr lang="nl-NL" dirty="0"/>
          </a:p>
          <a:p>
            <a:pPr lvl="2"/>
            <a:r>
              <a:rPr lang="nl-NL" dirty="0"/>
              <a:t>Elke module is een </a:t>
            </a:r>
            <a:r>
              <a:rPr lang="nl-NL" dirty="0">
                <a:solidFill>
                  <a:srgbClr val="3333FF"/>
                </a:solidFill>
              </a:rPr>
              <a:t>combinatie</a:t>
            </a:r>
            <a:r>
              <a:rPr lang="nl-NL" dirty="0"/>
              <a:t> van theorie en practicum.</a:t>
            </a:r>
          </a:p>
          <a:p>
            <a:pPr lvl="1"/>
            <a:r>
              <a:rPr lang="nl-NL" dirty="0"/>
              <a:t>8 uur </a:t>
            </a:r>
            <a:r>
              <a:rPr lang="nl-NL" dirty="0">
                <a:solidFill>
                  <a:srgbClr val="3333FF"/>
                </a:solidFill>
              </a:rPr>
              <a:t>toetsing</a:t>
            </a:r>
            <a:r>
              <a:rPr lang="nl-NL" dirty="0"/>
              <a:t>.</a:t>
            </a:r>
          </a:p>
          <a:p>
            <a:pPr lvl="1"/>
            <a:r>
              <a:rPr lang="nl-NL" dirty="0" smtClean="0"/>
              <a:t>35 </a:t>
            </a:r>
            <a:r>
              <a:rPr lang="nl-NL" dirty="0"/>
              <a:t>uur </a:t>
            </a:r>
            <a:r>
              <a:rPr lang="nl-NL" dirty="0">
                <a:solidFill>
                  <a:srgbClr val="3333FF"/>
                </a:solidFill>
              </a:rPr>
              <a:t>zelfstudie</a:t>
            </a:r>
            <a:r>
              <a:rPr lang="nl-NL" dirty="0"/>
              <a:t>. = </a:t>
            </a:r>
            <a:r>
              <a:rPr lang="nl-NL" b="1" dirty="0" smtClean="0">
                <a:solidFill>
                  <a:srgbClr val="FF0000"/>
                </a:solidFill>
              </a:rPr>
              <a:t>5 </a:t>
            </a:r>
            <a:r>
              <a:rPr lang="nl-NL" b="1" dirty="0">
                <a:solidFill>
                  <a:srgbClr val="FF0000"/>
                </a:solidFill>
              </a:rPr>
              <a:t>uur / week!</a:t>
            </a:r>
          </a:p>
          <a:p>
            <a:pPr lvl="1"/>
            <a:r>
              <a:rPr lang="nl-NL" dirty="0" smtClean="0"/>
              <a:t>13 </a:t>
            </a:r>
            <a:r>
              <a:rPr lang="nl-NL" dirty="0"/>
              <a:t>uur “</a:t>
            </a:r>
            <a:r>
              <a:rPr lang="nl-NL" dirty="0">
                <a:solidFill>
                  <a:srgbClr val="3333FF"/>
                </a:solidFill>
              </a:rPr>
              <a:t>reparatie</a:t>
            </a:r>
            <a:r>
              <a:rPr lang="nl-NL" dirty="0"/>
              <a:t>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dirty="0"/>
              <a:t>De </a:t>
            </a:r>
            <a:r>
              <a:rPr lang="nl-NL" sz="4000" b="1" dirty="0">
                <a:solidFill>
                  <a:srgbClr val="3333FF"/>
                </a:solidFill>
              </a:rPr>
              <a:t>verdiepende minor </a:t>
            </a:r>
            <a:r>
              <a:rPr lang="nl-NL" sz="4000" dirty="0" smtClean="0">
                <a:solidFill>
                  <a:schemeClr val="tx1"/>
                </a:solidFill>
              </a:rPr>
              <a:t>Elektrotechniek Duaal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997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nl-NL" sz="2800" dirty="0" smtClean="0"/>
              <a:t>4 </a:t>
            </a:r>
            <a:r>
              <a:rPr lang="nl-NL" sz="2800" dirty="0"/>
              <a:t>vakken waaruit elke student er </a:t>
            </a:r>
            <a:r>
              <a:rPr lang="nl-NL" sz="2800" dirty="0" smtClean="0">
                <a:solidFill>
                  <a:srgbClr val="3333FF"/>
                </a:solidFill>
              </a:rPr>
              <a:t>1</a:t>
            </a:r>
            <a:r>
              <a:rPr lang="nl-NL" sz="2800" dirty="0" smtClean="0"/>
              <a:t> kiest</a:t>
            </a:r>
            <a:r>
              <a:rPr lang="nl-NL" sz="2800" dirty="0"/>
              <a:t>:</a:t>
            </a:r>
            <a:endParaRPr lang="nl-NL" sz="2800" dirty="0" smtClean="0"/>
          </a:p>
          <a:p>
            <a:pPr lvl="1">
              <a:lnSpc>
                <a:spcPct val="90000"/>
              </a:lnSpc>
            </a:pPr>
            <a:r>
              <a:rPr lang="nl-NL" sz="2400" dirty="0" smtClean="0"/>
              <a:t>Regeltechniek (REGTEC)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Energietechniek 2 (ENTEC2)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Signaalbewerkingen 2 (SIGBW2)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Algoritmen en datastructuren (ALGODS)</a:t>
            </a:r>
          </a:p>
          <a:p>
            <a:pPr>
              <a:lnSpc>
                <a:spcPct val="90000"/>
              </a:lnSpc>
            </a:pPr>
            <a:r>
              <a:rPr lang="nl-NL" sz="2800" dirty="0" smtClean="0"/>
              <a:t>Werkend leren (12 CP)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Verbreden / verdiepen van de verplichte competenties</a:t>
            </a:r>
            <a:endParaRPr lang="nl-NL" sz="2400" dirty="0"/>
          </a:p>
          <a:p>
            <a:pPr lvl="2">
              <a:lnSpc>
                <a:spcPct val="90000"/>
              </a:lnSpc>
            </a:pPr>
            <a:r>
              <a:rPr lang="nl-NL" sz="2000" dirty="0" smtClean="0">
                <a:solidFill>
                  <a:srgbClr val="3333FF"/>
                </a:solidFill>
              </a:rPr>
              <a:t>Verbreden: </a:t>
            </a:r>
            <a:r>
              <a:rPr lang="nl-NL" sz="2000" dirty="0" smtClean="0"/>
              <a:t>Kies andere competenties dan de verplichte competenties</a:t>
            </a:r>
          </a:p>
          <a:p>
            <a:pPr lvl="2">
              <a:lnSpc>
                <a:spcPct val="90000"/>
              </a:lnSpc>
            </a:pPr>
            <a:r>
              <a:rPr lang="nl-NL" sz="2000" dirty="0" smtClean="0">
                <a:solidFill>
                  <a:srgbClr val="3333FF"/>
                </a:solidFill>
              </a:rPr>
              <a:t>Verdiepen:</a:t>
            </a:r>
            <a:r>
              <a:rPr lang="nl-NL" sz="2000" dirty="0" smtClean="0"/>
              <a:t> Behaal een hoger niveau dan het verplichte niveau</a:t>
            </a:r>
            <a:endParaRPr lang="nl-NL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3319</TotalTime>
  <Words>604</Words>
  <Application>Microsoft Office PowerPoint</Application>
  <PresentationFormat>Diavoorstelling (4:3)</PresentationFormat>
  <Paragraphs>240</Paragraphs>
  <Slides>12</Slides>
  <Notes>12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Custom Design</vt:lpstr>
      <vt:lpstr>PowerPoint-presentatie</vt:lpstr>
      <vt:lpstr>Planning</vt:lpstr>
      <vt:lpstr>Inhoud ECV Duaal</vt:lpstr>
      <vt:lpstr>Inhoud ECV Duaal</vt:lpstr>
      <vt:lpstr>Vakken in EVMIN Duaal</vt:lpstr>
      <vt:lpstr>Organisatie ECV Duaal</vt:lpstr>
      <vt:lpstr>Organisatie ECV Duaal</vt:lpstr>
      <vt:lpstr>Tijdsbesteding per vak</vt:lpstr>
      <vt:lpstr>De verdiepende minor Elektrotechniek Duaal</vt:lpstr>
      <vt:lpstr>De verdiepende minor Elektrotechniek</vt:lpstr>
      <vt:lpstr>Meer informatie</vt:lpstr>
      <vt:lpstr>En nu… Kiezen!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Harry Broeders</cp:lastModifiedBy>
  <cp:revision>73</cp:revision>
  <dcterms:created xsi:type="dcterms:W3CDTF">1601-01-01T00:00:00Z</dcterms:created>
  <dcterms:modified xsi:type="dcterms:W3CDTF">2014-11-30T16:43:57Z</dcterms:modified>
</cp:coreProperties>
</file>