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00" r:id="rId2"/>
    <p:sldId id="301" r:id="rId3"/>
    <p:sldId id="304" r:id="rId4"/>
    <p:sldId id="260" r:id="rId5"/>
    <p:sldId id="286" r:id="rId6"/>
    <p:sldId id="290" r:id="rId7"/>
    <p:sldId id="270" r:id="rId8"/>
    <p:sldId id="267" r:id="rId9"/>
    <p:sldId id="303" r:id="rId10"/>
    <p:sldId id="271" r:id="rId11"/>
    <p:sldId id="292" r:id="rId12"/>
    <p:sldId id="296" r:id="rId13"/>
    <p:sldId id="295" r:id="rId14"/>
    <p:sldId id="293" r:id="rId15"/>
    <p:sldId id="294" r:id="rId16"/>
  </p:sldIdLst>
  <p:sldSz cx="9144000" cy="6858000" type="screen4x3"/>
  <p:notesSz cx="6856413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E4FF"/>
    <a:srgbClr val="3333FF"/>
    <a:srgbClr val="3399FF"/>
    <a:srgbClr val="B9E8FF"/>
    <a:srgbClr val="FFFF00"/>
    <a:srgbClr val="FFFF66"/>
    <a:srgbClr val="FF0000"/>
    <a:srgbClr val="FF99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41" autoAdjust="0"/>
  </p:normalViewPr>
  <p:slideViewPr>
    <p:cSldViewPr snapToGrid="0">
      <p:cViewPr>
        <p:scale>
          <a:sx n="100" d="100"/>
          <a:sy n="100" d="100"/>
        </p:scale>
        <p:origin x="-38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008C93-C63B-4C08-A8C9-54A007E2D8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93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6163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4813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F811926-1A74-4176-8353-7FA27A7C266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3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99C38-AA83-40BE-B66F-483D8C19EB12}" type="slidenum">
              <a:rPr lang="nl-NL"/>
              <a:pPr/>
              <a:t>1</a:t>
            </a:fld>
            <a:endParaRPr 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ADCB5-0108-4F18-B587-AF7740BC72CB}" type="slidenum">
              <a:rPr lang="nl-NL"/>
              <a:pPr/>
              <a:t>10</a:t>
            </a:fld>
            <a:endParaRPr 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5EAD5-F5D8-4D3E-A543-4948198188A1}" type="slidenum">
              <a:rPr lang="nl-NL"/>
              <a:pPr/>
              <a:t>11</a:t>
            </a:fld>
            <a:endParaRPr lang="nl-NL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F0052-222D-418D-B2B3-FAE0B6AFAF0F}" type="slidenum">
              <a:rPr lang="nl-NL"/>
              <a:pPr/>
              <a:t>13</a:t>
            </a:fld>
            <a:endParaRPr lang="nl-NL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0B34-8A1B-45B8-8AEB-21420FC50CA3}" type="slidenum">
              <a:rPr lang="nl-NL"/>
              <a:pPr/>
              <a:t>14</a:t>
            </a:fld>
            <a:endParaRPr 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5CC8B-52B9-4487-8EC6-CB862A943ACE}" type="slidenum">
              <a:rPr lang="nl-NL"/>
              <a:pPr/>
              <a:t>15</a:t>
            </a:fld>
            <a:endParaRPr lang="nl-NL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4C231-112C-42B8-ACF8-20E23551EB4E}" type="slidenum">
              <a:rPr lang="nl-NL"/>
              <a:pPr/>
              <a:t>2</a:t>
            </a:fld>
            <a:endParaRPr lang="nl-NL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5E910-4392-4E74-BBFB-42EE7E9A61AF}" type="slidenum">
              <a:rPr lang="nl-NL"/>
              <a:pPr/>
              <a:t>3</a:t>
            </a:fld>
            <a:endParaRPr lang="nl-NL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3256E-E3AF-49A3-B748-DAD36DB492E1}" type="slidenum">
              <a:rPr lang="nl-NL"/>
              <a:pPr/>
              <a:t>4</a:t>
            </a:fld>
            <a:endParaRPr lang="nl-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592A-E95C-4FFB-9187-D45C90B67871}" type="slidenum">
              <a:rPr lang="nl-NL"/>
              <a:pPr/>
              <a:t>5</a:t>
            </a:fld>
            <a:endParaRPr lang="nl-NL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726F9-E4A1-4BFD-B8C0-4DD79DA9AFAF}" type="slidenum">
              <a:rPr lang="nl-NL"/>
              <a:pPr/>
              <a:t>6</a:t>
            </a:fld>
            <a:endParaRPr lang="nl-NL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F0AE3-7DF6-4347-9374-B1C47632A245}" type="slidenum">
              <a:rPr lang="nl-NL"/>
              <a:pPr/>
              <a:t>7</a:t>
            </a:fld>
            <a:endParaRPr lang="nl-NL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8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9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2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00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74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9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7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235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15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pic>
        <p:nvPicPr>
          <p:cNvPr id="12295" name="Picture 7" descr="Logo-n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092825"/>
            <a:ext cx="204787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hhs.nl/nl/opleidingen/elektrotechniek-voltijd/Paginas/keuzemodulen-minoren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4/ec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d@hhs.n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4/ec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0" y="404813"/>
            <a:ext cx="42481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50" y="404813"/>
            <a:ext cx="42481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643438" y="1773238"/>
            <a:ext cx="1831975" cy="3889375"/>
            <a:chOff x="295" y="799"/>
            <a:chExt cx="1154" cy="2813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4</a:t>
              </a:r>
            </a:p>
          </p:txBody>
        </p:sp>
      </p:grp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 rot="16200000">
            <a:off x="65516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 rot="16200000">
            <a:off x="2087563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Stage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6353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6676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dirty="0">
                <a:solidFill>
                  <a:schemeClr val="tx2"/>
                </a:solidFill>
              </a:rPr>
              <a:t>v</a:t>
            </a:r>
            <a:r>
              <a:rPr lang="nl-NL" dirty="0" smtClean="0">
                <a:solidFill>
                  <a:schemeClr val="tx2"/>
                </a:solidFill>
                <a:latin typeface="Arial" charset="0"/>
              </a:rPr>
              <a:t>oltijd regulier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12288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Tijdsbesteding</a:t>
            </a:r>
            <a:r>
              <a:rPr lang="nl-NL"/>
              <a:t> </a:t>
            </a:r>
            <a:r>
              <a:rPr lang="nl-NL">
                <a:solidFill>
                  <a:schemeClr val="tx1"/>
                </a:solidFill>
              </a:rPr>
              <a:t>per vak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Omvang is </a:t>
            </a:r>
            <a:r>
              <a:rPr lang="nl-NL" dirty="0">
                <a:solidFill>
                  <a:srgbClr val="3333FF"/>
                </a:solidFill>
              </a:rPr>
              <a:t>3 CP</a:t>
            </a:r>
            <a:r>
              <a:rPr lang="nl-NL" dirty="0"/>
              <a:t> = </a:t>
            </a:r>
            <a:r>
              <a:rPr lang="nl-NL" dirty="0">
                <a:solidFill>
                  <a:srgbClr val="3333FF"/>
                </a:solidFill>
              </a:rPr>
              <a:t>3 x 28 = 84 uren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7 x 4 = 28 </a:t>
            </a:r>
            <a:r>
              <a:rPr lang="nl-NL" dirty="0" smtClean="0"/>
              <a:t>ingeroosterde uren. </a:t>
            </a:r>
            <a:endParaRPr lang="nl-NL" dirty="0"/>
          </a:p>
          <a:p>
            <a:pPr lvl="2"/>
            <a:r>
              <a:rPr lang="nl-NL" dirty="0"/>
              <a:t>Elke module is een </a:t>
            </a:r>
            <a:r>
              <a:rPr lang="nl-NL" dirty="0">
                <a:solidFill>
                  <a:srgbClr val="3333FF"/>
                </a:solidFill>
              </a:rPr>
              <a:t>combinatie</a:t>
            </a:r>
            <a:r>
              <a:rPr lang="nl-NL" dirty="0"/>
              <a:t> van theorie en practicum.</a:t>
            </a:r>
          </a:p>
          <a:p>
            <a:pPr lvl="1"/>
            <a:r>
              <a:rPr lang="nl-NL" dirty="0"/>
              <a:t>8 uur </a:t>
            </a:r>
            <a:r>
              <a:rPr lang="nl-NL" dirty="0">
                <a:solidFill>
                  <a:srgbClr val="3333FF"/>
                </a:solidFill>
              </a:rPr>
              <a:t>toetsing</a:t>
            </a:r>
            <a:r>
              <a:rPr lang="nl-NL" dirty="0"/>
              <a:t>.</a:t>
            </a:r>
          </a:p>
          <a:p>
            <a:pPr lvl="1"/>
            <a:r>
              <a:rPr lang="nl-NL" dirty="0" smtClean="0"/>
              <a:t>35 </a:t>
            </a:r>
            <a:r>
              <a:rPr lang="nl-NL" dirty="0"/>
              <a:t>uur </a:t>
            </a:r>
            <a:r>
              <a:rPr lang="nl-NL" dirty="0">
                <a:solidFill>
                  <a:srgbClr val="3333FF"/>
                </a:solidFill>
              </a:rPr>
              <a:t>zelfstudie</a:t>
            </a:r>
            <a:r>
              <a:rPr lang="nl-NL" dirty="0"/>
              <a:t>. = </a:t>
            </a:r>
            <a:r>
              <a:rPr lang="nl-NL" b="1" dirty="0" smtClean="0">
                <a:solidFill>
                  <a:srgbClr val="FF0000"/>
                </a:solidFill>
              </a:rPr>
              <a:t>5 </a:t>
            </a:r>
            <a:r>
              <a:rPr lang="nl-NL" b="1" dirty="0">
                <a:solidFill>
                  <a:srgbClr val="FF0000"/>
                </a:solidFill>
              </a:rPr>
              <a:t>uur / week!</a:t>
            </a:r>
          </a:p>
          <a:p>
            <a:pPr lvl="1"/>
            <a:r>
              <a:rPr lang="nl-NL" dirty="0" smtClean="0"/>
              <a:t>13 </a:t>
            </a:r>
            <a:r>
              <a:rPr lang="nl-NL" dirty="0"/>
              <a:t>uur “</a:t>
            </a:r>
            <a:r>
              <a:rPr lang="nl-NL" dirty="0">
                <a:solidFill>
                  <a:srgbClr val="3333FF"/>
                </a:solidFill>
              </a:rPr>
              <a:t>reparatie</a:t>
            </a:r>
            <a:r>
              <a:rPr lang="nl-NL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De </a:t>
            </a:r>
            <a:r>
              <a:rPr lang="nl-NL" sz="4000" b="1" dirty="0">
                <a:solidFill>
                  <a:srgbClr val="3333FF"/>
                </a:solidFill>
              </a:rPr>
              <a:t>verdiepende minor </a:t>
            </a:r>
            <a:r>
              <a:rPr lang="nl-NL" sz="4000" dirty="0">
                <a:solidFill>
                  <a:schemeClr val="tx1"/>
                </a:solidFill>
              </a:rPr>
              <a:t>Elektrotechniek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sz="2800" dirty="0" smtClean="0"/>
              <a:t>4 </a:t>
            </a:r>
            <a:r>
              <a:rPr lang="nl-NL" sz="2800" dirty="0"/>
              <a:t>vakken waaruit elke student er </a:t>
            </a:r>
            <a:r>
              <a:rPr lang="nl-NL" sz="2800" dirty="0" smtClean="0"/>
              <a:t>minimaal </a:t>
            </a:r>
            <a:r>
              <a:rPr lang="nl-NL" sz="2800" dirty="0" smtClean="0">
                <a:solidFill>
                  <a:srgbClr val="3333FF"/>
                </a:solidFill>
              </a:rPr>
              <a:t>1</a:t>
            </a:r>
            <a:r>
              <a:rPr lang="nl-NL" sz="2800" dirty="0" smtClean="0"/>
              <a:t> en maximaal </a:t>
            </a:r>
            <a:r>
              <a:rPr lang="nl-NL" sz="2800" dirty="0" smtClean="0">
                <a:solidFill>
                  <a:srgbClr val="3333FF"/>
                </a:solidFill>
              </a:rPr>
              <a:t>4</a:t>
            </a:r>
            <a:r>
              <a:rPr lang="nl-NL" sz="2800" dirty="0" smtClean="0"/>
              <a:t> kiest</a:t>
            </a:r>
            <a:r>
              <a:rPr lang="nl-NL" sz="2800" dirty="0"/>
              <a:t>:</a:t>
            </a:r>
            <a:endParaRPr lang="nl-NL" sz="2800" dirty="0" smtClean="0"/>
          </a:p>
          <a:p>
            <a:pPr lvl="1">
              <a:lnSpc>
                <a:spcPct val="90000"/>
              </a:lnSpc>
            </a:pPr>
            <a:r>
              <a:rPr lang="nl-NL" sz="2400" dirty="0" smtClean="0"/>
              <a:t>Regeltechniek (REGTEC)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Energietechniek 2 (ENTEC2)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Signaalbewerkingen 2 (SIGBW2)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Algoritmen en datastructuren (ALGODS)</a:t>
            </a:r>
          </a:p>
          <a:p>
            <a:pPr>
              <a:lnSpc>
                <a:spcPct val="90000"/>
              </a:lnSpc>
            </a:pPr>
            <a:r>
              <a:rPr lang="nl-NL" sz="2800" dirty="0" smtClean="0"/>
              <a:t>Individuele keuzemodule (</a:t>
            </a:r>
            <a:r>
              <a:rPr lang="nl-NL" sz="2800" dirty="0" smtClean="0">
                <a:solidFill>
                  <a:srgbClr val="3333FF"/>
                </a:solidFill>
              </a:rPr>
              <a:t>wel/niet</a:t>
            </a:r>
            <a:r>
              <a:rPr lang="nl-NL" sz="2800" dirty="0" smtClean="0"/>
              <a:t>):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individuele keuzemodule (INDKEU)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Project (</a:t>
            </a:r>
            <a:r>
              <a:rPr lang="en-US" sz="2800" dirty="0" smtClean="0">
                <a:solidFill>
                  <a:srgbClr val="3333FF"/>
                </a:solidFill>
              </a:rPr>
              <a:t>0/6/9</a:t>
            </a:r>
            <a:r>
              <a:rPr lang="en-US" sz="2800" dirty="0" smtClean="0"/>
              <a:t> CP):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ECV6 (PROCV6)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ECV9 (PROCV9)</a:t>
            </a:r>
          </a:p>
          <a:p>
            <a:pPr>
              <a:lnSpc>
                <a:spcPct val="90000"/>
              </a:lnSpc>
            </a:pPr>
            <a:endParaRPr lang="nl-NL" sz="2800" dirty="0" smtClean="0"/>
          </a:p>
          <a:p>
            <a:pPr lvl="1">
              <a:lnSpc>
                <a:spcPct val="90000"/>
              </a:lnSpc>
            </a:pP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solidFill>
                  <a:srgbClr val="3333FF"/>
                </a:solidFill>
              </a:rPr>
              <a:t>INDKEU Individuele Keuzemodule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kunt hier één van de academie brede </a:t>
            </a:r>
            <a:r>
              <a:rPr lang="nl-NL" dirty="0">
                <a:solidFill>
                  <a:srgbClr val="3333FF"/>
                </a:solidFill>
              </a:rPr>
              <a:t>keuzemodules TIS Delft</a:t>
            </a:r>
            <a:r>
              <a:rPr lang="nl-NL" dirty="0"/>
              <a:t> kiezen: </a:t>
            </a:r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intranet.hhs.nl/nl/opleidingen/elektrotechniek-voltijd/Paginas/keuzemodulen-minoren.aspx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/>
          </a:p>
          <a:p>
            <a:r>
              <a:rPr lang="nl-NL" dirty="0"/>
              <a:t>Je mag natuurlijk ook </a:t>
            </a:r>
            <a:r>
              <a:rPr lang="nl-NL" dirty="0">
                <a:solidFill>
                  <a:srgbClr val="3333FF"/>
                </a:solidFill>
              </a:rPr>
              <a:t>zelf</a:t>
            </a:r>
            <a:r>
              <a:rPr lang="nl-NL" dirty="0"/>
              <a:t> met een voorstel komen. </a:t>
            </a:r>
            <a:r>
              <a:rPr lang="nl-NL" sz="2400" dirty="0"/>
              <a:t>Indienen bij </a:t>
            </a:r>
            <a:r>
              <a:rPr lang="nl-NL" sz="2400" dirty="0" err="1" smtClean="0"/>
              <a:t>toetscommissie</a:t>
            </a:r>
            <a:r>
              <a:rPr lang="nl-NL" sz="2400" dirty="0" smtClean="0"/>
              <a:t> Elektrotechniek via Harry </a:t>
            </a:r>
            <a:r>
              <a:rPr lang="nl-NL" sz="2400" dirty="0"/>
              <a:t>Broeders.</a:t>
            </a:r>
            <a:r>
              <a:rPr lang="nl-NL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De </a:t>
            </a:r>
            <a:r>
              <a:rPr lang="nl-NL" sz="4000" b="1">
                <a:solidFill>
                  <a:srgbClr val="3333FF"/>
                </a:solidFill>
              </a:rPr>
              <a:t>verdiepende minor </a:t>
            </a:r>
            <a:r>
              <a:rPr lang="nl-NL" sz="4000">
                <a:solidFill>
                  <a:schemeClr val="tx1"/>
                </a:solidFill>
              </a:rPr>
              <a:t>Elektrotechniek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77250" cy="4997450"/>
          </a:xfrm>
        </p:spPr>
        <p:txBody>
          <a:bodyPr/>
          <a:lstStyle/>
          <a:p>
            <a:pPr>
              <a:buFontTx/>
              <a:buNone/>
            </a:pPr>
            <a:endParaRPr lang="nl-NL" dirty="0"/>
          </a:p>
          <a:p>
            <a:r>
              <a:rPr lang="nl-NL" dirty="0"/>
              <a:t>Vak gaat in ieder geval </a:t>
            </a:r>
            <a:r>
              <a:rPr lang="nl-NL" dirty="0">
                <a:solidFill>
                  <a:srgbClr val="006600"/>
                </a:solidFill>
              </a:rPr>
              <a:t>door</a:t>
            </a:r>
            <a:r>
              <a:rPr lang="nl-NL" dirty="0"/>
              <a:t> als er </a:t>
            </a:r>
            <a:r>
              <a:rPr lang="nl-NL" dirty="0">
                <a:solidFill>
                  <a:srgbClr val="3333FF"/>
                </a:solidFill>
              </a:rPr>
              <a:t>12</a:t>
            </a:r>
            <a:r>
              <a:rPr lang="nl-NL" dirty="0"/>
              <a:t> of meer studenten voor dit vak hebben gekozen.</a:t>
            </a:r>
          </a:p>
          <a:p>
            <a:endParaRPr lang="nl-NL" dirty="0"/>
          </a:p>
          <a:p>
            <a:r>
              <a:rPr lang="nl-NL" dirty="0"/>
              <a:t>Als vak </a:t>
            </a:r>
            <a:r>
              <a:rPr lang="nl-NL" dirty="0">
                <a:solidFill>
                  <a:srgbClr val="FF0000"/>
                </a:solidFill>
              </a:rPr>
              <a:t>niet</a:t>
            </a:r>
            <a:r>
              <a:rPr lang="nl-NL" dirty="0"/>
              <a:t> doorgaat dan kunnen studenten die voor dit vak hebben gekozen </a:t>
            </a:r>
            <a:r>
              <a:rPr lang="nl-NL" dirty="0" smtClean="0"/>
              <a:t>een </a:t>
            </a:r>
            <a:r>
              <a:rPr lang="nl-NL" dirty="0">
                <a:solidFill>
                  <a:srgbClr val="3333FF"/>
                </a:solidFill>
              </a:rPr>
              <a:t>nieuwe</a:t>
            </a:r>
            <a:r>
              <a:rPr lang="nl-NL" dirty="0"/>
              <a:t> keuze maken.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Meer </a:t>
            </a:r>
            <a:r>
              <a:rPr lang="en-US">
                <a:solidFill>
                  <a:srgbClr val="3333FF"/>
                </a:solidFill>
              </a:rPr>
              <a:t>informatie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Semesterboek</a:t>
            </a:r>
            <a:r>
              <a:rPr lang="en-US" dirty="0"/>
              <a:t> ECV</a:t>
            </a:r>
          </a:p>
          <a:p>
            <a:pPr lvl="1"/>
            <a:r>
              <a:rPr lang="en-US" dirty="0"/>
              <a:t>Online: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bd.eduweb.hhs.nl/semboek/2014/ecv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Verantwoordelijke</a:t>
            </a:r>
            <a:r>
              <a:rPr lang="en-US" dirty="0"/>
              <a:t> docent</a:t>
            </a:r>
          </a:p>
          <a:p>
            <a:endParaRPr lang="en-US" dirty="0"/>
          </a:p>
          <a:p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: </a:t>
            </a:r>
            <a:r>
              <a:rPr lang="en-US" b="1" dirty="0">
                <a:solidFill>
                  <a:srgbClr val="3333FF"/>
                </a:solidFill>
              </a:rPr>
              <a:t>Nu?</a:t>
            </a:r>
          </a:p>
          <a:p>
            <a:pPr lvl="1"/>
            <a:r>
              <a:rPr lang="en-US" dirty="0"/>
              <a:t>Later: </a:t>
            </a:r>
            <a:r>
              <a:rPr lang="en-US" dirty="0" smtClean="0">
                <a:hlinkClick r:id="rId4"/>
              </a:rPr>
              <a:t>mailto:J.Z.M.Broeders@hhs.nl</a:t>
            </a:r>
            <a:r>
              <a:rPr lang="en-US" dirty="0" smtClean="0"/>
              <a:t> 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nu… </a:t>
            </a:r>
            <a:r>
              <a:rPr lang="en-US" b="1">
                <a:solidFill>
                  <a:srgbClr val="3333FF"/>
                </a:solidFill>
              </a:rPr>
              <a:t>Kiezen!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00200"/>
            <a:ext cx="8705850" cy="4997450"/>
          </a:xfrm>
        </p:spPr>
        <p:txBody>
          <a:bodyPr/>
          <a:lstStyle/>
          <a:p>
            <a:r>
              <a:rPr lang="en-US" b="1" dirty="0" err="1"/>
              <a:t>Invullen</a:t>
            </a:r>
            <a:r>
              <a:rPr lang="en-US" b="1" dirty="0"/>
              <a:t> </a:t>
            </a:r>
            <a:r>
              <a:rPr lang="en-US" b="1" dirty="0" err="1"/>
              <a:t>vóór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9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december</a:t>
            </a:r>
            <a:r>
              <a:rPr lang="en-US" b="1" dirty="0" smtClean="0">
                <a:solidFill>
                  <a:srgbClr val="FF0000"/>
                </a:solidFill>
              </a:rPr>
              <a:t> 2014 23:00 </a:t>
            </a:r>
            <a:r>
              <a:rPr lang="en-US" b="1" dirty="0" err="1">
                <a:solidFill>
                  <a:srgbClr val="FF0000"/>
                </a:solidFill>
              </a:rPr>
              <a:t>uur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Uiterlijk</a:t>
            </a:r>
            <a:r>
              <a:rPr lang="en-US" dirty="0"/>
              <a:t> </a:t>
            </a:r>
            <a:r>
              <a:rPr lang="en-US" dirty="0" smtClean="0"/>
              <a:t>12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chemeClr val="accent2"/>
                </a:solidFill>
              </a:rPr>
              <a:t>mailbericht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doorgaat</a:t>
            </a:r>
            <a:r>
              <a:rPr lang="en-US" dirty="0"/>
              <a:t> (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gebrek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belangstelling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smtClean="0"/>
              <a:t>17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6600"/>
                </a:solidFill>
              </a:rPr>
              <a:t>nieuwe</a:t>
            </a:r>
            <a:r>
              <a:rPr lang="en-US" dirty="0"/>
              <a:t> </a:t>
            </a:r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bd.eduweb.hhs.nl/semboek/2014/ecv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smtClean="0"/>
              <a:t>op “</a:t>
            </a:r>
            <a:r>
              <a:rPr lang="en-US" dirty="0" err="1" smtClean="0"/>
              <a:t>Aanmeldformulier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latin typeface="Arial" charset="0"/>
                </a:rPr>
                <a:t>Jaar 3</a:t>
              </a:r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 rot="16200000">
            <a:off x="1871663" y="2816225"/>
            <a:ext cx="2952750" cy="11525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 rot="16200000">
            <a:off x="34194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matig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MBO’ers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28393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 rot="16200000">
            <a:off x="71440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 rot="16200000">
            <a:off x="1871664" y="2816225"/>
            <a:ext cx="2952750" cy="11525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55649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EP1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619250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2771775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 rot="16200000">
            <a:off x="3419475" y="39338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VWO’ers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ECV</a:t>
            </a:r>
          </a:p>
        </p:txBody>
      </p: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1619250" y="4437060"/>
            <a:ext cx="2354263" cy="431800"/>
            <a:chOff x="1020" y="890"/>
            <a:chExt cx="1483" cy="272"/>
          </a:xfrm>
        </p:grpSpPr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1020" y="890"/>
              <a:ext cx="1452" cy="272"/>
            </a:xfrm>
            <a:prstGeom prst="rect">
              <a:avLst/>
            </a:prstGeom>
            <a:solidFill>
              <a:srgbClr val="B3E4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Lintstage  </a:t>
              </a:r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064" y="935"/>
              <a:ext cx="439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801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Planning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00113" y="2492375"/>
            <a:ext cx="74882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1619250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700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7798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859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9404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0199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8101013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83874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264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344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23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03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584549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2016</a:t>
            </a:r>
            <a:endParaRPr lang="nl-NL" dirty="0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64049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2016</a:t>
            </a:r>
            <a:endParaRPr lang="nl-NL" dirty="0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460750" y="2349500"/>
            <a:ext cx="1666875" cy="2046288"/>
            <a:chOff x="295" y="1480"/>
            <a:chExt cx="1050" cy="1289"/>
          </a:xfrm>
        </p:grpSpPr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 flipV="1">
              <a:off x="839" y="1752"/>
              <a:ext cx="0" cy="40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748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295" y="2251"/>
              <a:ext cx="10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l-NL">
                  <a:solidFill>
                    <a:srgbClr val="FF0000"/>
                  </a:solidFill>
                </a:rPr>
                <a:t>Je bevindt je hier!</a:t>
              </a:r>
            </a:p>
          </p:txBody>
        </p:sp>
      </p:grpSp>
      <p:grpSp>
        <p:nvGrpSpPr>
          <p:cNvPr id="15400" name="Group 40"/>
          <p:cNvGrpSpPr>
            <a:grpSpLocks/>
          </p:cNvGrpSpPr>
          <p:nvPr/>
        </p:nvGrpSpPr>
        <p:grpSpPr bwMode="auto">
          <a:xfrm>
            <a:off x="4859338" y="2781300"/>
            <a:ext cx="3765550" cy="600075"/>
            <a:chOff x="3061" y="1752"/>
            <a:chExt cx="2372" cy="378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061" y="1752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3061" y="2069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334" y="1842"/>
              <a:ext cx="20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/>
                <a:t>Start </a:t>
              </a:r>
              <a:r>
                <a:rPr lang="nl-NL">
                  <a:solidFill>
                    <a:srgbClr val="3333FF"/>
                  </a:solidFill>
                </a:rPr>
                <a:t>ECV</a:t>
              </a:r>
              <a:r>
                <a:rPr lang="nl-NL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97450"/>
          </a:xfrm>
        </p:spPr>
        <p:txBody>
          <a:bodyPr/>
          <a:lstStyle/>
          <a:p>
            <a:r>
              <a:rPr lang="en-US" sz="2800" b="1" dirty="0" err="1">
                <a:solidFill>
                  <a:srgbClr val="3333FF"/>
                </a:solidFill>
              </a:rPr>
              <a:t>Kerndeel</a:t>
            </a:r>
            <a:r>
              <a:rPr lang="en-US" sz="2800" b="1" dirty="0"/>
              <a:t> </a:t>
            </a:r>
            <a:r>
              <a:rPr lang="en-US" sz="2800" dirty="0"/>
              <a:t>van 15 CP.</a:t>
            </a:r>
          </a:p>
          <a:p>
            <a:pPr lvl="1"/>
            <a:r>
              <a:rPr lang="en-US" sz="2400" dirty="0" err="1" smtClean="0"/>
              <a:t>Vijf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verplichte</a:t>
            </a:r>
            <a:r>
              <a:rPr lang="en-US" sz="2400" dirty="0">
                <a:solidFill>
                  <a:srgbClr val="3333FF"/>
                </a:solidFill>
              </a:rPr>
              <a:t> “</a:t>
            </a:r>
            <a:r>
              <a:rPr lang="en-US" sz="2400" dirty="0" err="1">
                <a:solidFill>
                  <a:srgbClr val="3333FF"/>
                </a:solidFill>
              </a:rPr>
              <a:t>vakken</a:t>
            </a:r>
            <a:r>
              <a:rPr lang="en-US" sz="2400" dirty="0">
                <a:solidFill>
                  <a:srgbClr val="3333FF"/>
                </a:solidFill>
              </a:rPr>
              <a:t>”</a:t>
            </a:r>
            <a:r>
              <a:rPr lang="en-US" sz="2400" dirty="0"/>
              <a:t> van elk 3 CP:</a:t>
            </a:r>
          </a:p>
          <a:p>
            <a:pPr lvl="2"/>
            <a:r>
              <a:rPr lang="nl-NL" sz="2000" dirty="0" smtClean="0"/>
              <a:t>Signaalbewerkingen 1 (SIGBW1)</a:t>
            </a:r>
          </a:p>
          <a:p>
            <a:pPr lvl="2"/>
            <a:r>
              <a:rPr lang="nl-NL" sz="2000" dirty="0" err="1" smtClean="0"/>
              <a:t>Tele</a:t>
            </a:r>
            <a:r>
              <a:rPr lang="nl-NL" sz="2000" dirty="0" smtClean="0"/>
              <a:t>- en datacommunicatie (TELDAT)</a:t>
            </a:r>
          </a:p>
          <a:p>
            <a:pPr lvl="2"/>
            <a:r>
              <a:rPr lang="nl-NL" sz="2000" dirty="0" smtClean="0"/>
              <a:t>Elektronica </a:t>
            </a:r>
            <a:r>
              <a:rPr lang="nl-NL" sz="2000" dirty="0" err="1" smtClean="0"/>
              <a:t>integrated</a:t>
            </a:r>
            <a:r>
              <a:rPr lang="nl-NL" sz="2000" dirty="0" smtClean="0"/>
              <a:t> circuits (ELCAIC)</a:t>
            </a:r>
          </a:p>
          <a:p>
            <a:pPr lvl="2"/>
            <a:r>
              <a:rPr lang="nl-NL" sz="2000" dirty="0" smtClean="0"/>
              <a:t>Energietechniek 1 (ENTEC1)</a:t>
            </a:r>
          </a:p>
          <a:p>
            <a:pPr lvl="2"/>
            <a:r>
              <a:rPr lang="nl-NL" sz="2000" dirty="0" smtClean="0"/>
              <a:t>Real-time systemen (RTSYST)</a:t>
            </a:r>
            <a:endParaRPr lang="nl-NL" sz="2000" dirty="0"/>
          </a:p>
          <a:p>
            <a:pPr lvl="1"/>
            <a:r>
              <a:rPr lang="nl-NL" sz="2400" dirty="0" smtClean="0"/>
              <a:t>Elk</a:t>
            </a:r>
            <a:r>
              <a:rPr lang="nl-NL" sz="2400" dirty="0" smtClean="0">
                <a:solidFill>
                  <a:srgbClr val="3333FF"/>
                </a:solidFill>
              </a:rPr>
              <a:t> vak </a:t>
            </a:r>
            <a:r>
              <a:rPr lang="nl-NL" sz="2400" dirty="0" smtClean="0"/>
              <a:t>bestaat uit </a:t>
            </a:r>
            <a:r>
              <a:rPr lang="nl-NL" sz="2400" dirty="0" smtClean="0">
                <a:solidFill>
                  <a:srgbClr val="3333FF"/>
                </a:solidFill>
              </a:rPr>
              <a:t>4 delen</a:t>
            </a:r>
            <a:r>
              <a:rPr lang="nl-NL" sz="2400" dirty="0" smtClean="0"/>
              <a:t>:</a:t>
            </a:r>
          </a:p>
          <a:p>
            <a:pPr lvl="2"/>
            <a:r>
              <a:rPr lang="nl-NL" sz="2000" dirty="0" smtClean="0"/>
              <a:t>een theoriedeel van 2 lesuur/week</a:t>
            </a:r>
          </a:p>
          <a:p>
            <a:pPr lvl="2"/>
            <a:r>
              <a:rPr lang="nl-NL" sz="2000" dirty="0" smtClean="0"/>
              <a:t>een begeleid practicumdeel van gemiddeld 1 lesuur/week</a:t>
            </a:r>
          </a:p>
          <a:p>
            <a:pPr lvl="2"/>
            <a:r>
              <a:rPr lang="nl-NL" sz="2000" dirty="0" smtClean="0"/>
              <a:t>een onbegeleid practicumdeel van gemiddeld 1 lesuur/week</a:t>
            </a:r>
          </a:p>
          <a:p>
            <a:pPr lvl="2"/>
            <a:r>
              <a:rPr lang="nl-NL" sz="2000" dirty="0" smtClean="0"/>
              <a:t>een deel zelfstudie van gemiddeld 5 uur/week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23262" cy="4997450"/>
          </a:xfrm>
        </p:spPr>
        <p:txBody>
          <a:bodyPr/>
          <a:lstStyle/>
          <a:p>
            <a:r>
              <a:rPr lang="en-US" b="1" dirty="0">
                <a:solidFill>
                  <a:srgbClr val="3333FF"/>
                </a:solidFill>
              </a:rPr>
              <a:t>Minor</a:t>
            </a:r>
            <a:r>
              <a:rPr lang="en-US" b="1" dirty="0"/>
              <a:t> </a:t>
            </a:r>
            <a:r>
              <a:rPr lang="en-US" dirty="0"/>
              <a:t>van 15 CP.</a:t>
            </a:r>
          </a:p>
          <a:p>
            <a:pPr lvl="1"/>
            <a:r>
              <a:rPr lang="nl-NL" dirty="0"/>
              <a:t>De </a:t>
            </a:r>
            <a:r>
              <a:rPr lang="nl-NL" b="1" dirty="0">
                <a:solidFill>
                  <a:srgbClr val="3333FF"/>
                </a:solidFill>
              </a:rPr>
              <a:t>verdiepende minor Elektrotechniek</a:t>
            </a:r>
            <a:r>
              <a:rPr lang="nl-NL" dirty="0"/>
              <a:t> </a:t>
            </a:r>
            <a:r>
              <a:rPr lang="nl-NL" b="1" dirty="0" smtClean="0"/>
              <a:t>EVMIN</a:t>
            </a:r>
          </a:p>
          <a:p>
            <a:pPr lvl="2"/>
            <a:r>
              <a:rPr lang="nl-NL" sz="2000" dirty="0" smtClean="0"/>
              <a:t>4 </a:t>
            </a:r>
            <a:r>
              <a:rPr lang="nl-NL" sz="2000" dirty="0"/>
              <a:t>“vakken”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waaruit elke student </a:t>
            </a:r>
            <a:r>
              <a:rPr lang="nl-NL" sz="2000" dirty="0"/>
              <a:t>er </a:t>
            </a:r>
            <a:r>
              <a:rPr lang="nl-NL" sz="2000" dirty="0" smtClean="0"/>
              <a:t>minimaal </a:t>
            </a:r>
            <a:r>
              <a:rPr lang="nl-NL" sz="2000" b="1" dirty="0" smtClean="0"/>
              <a:t>1</a:t>
            </a:r>
            <a:r>
              <a:rPr lang="nl-NL" sz="2000" dirty="0" smtClean="0"/>
              <a:t> en maximaal </a:t>
            </a:r>
            <a:r>
              <a:rPr lang="nl-NL" sz="2000" b="1" dirty="0" smtClean="0"/>
              <a:t>4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3333FF"/>
                </a:solidFill>
              </a:rPr>
              <a:t>kiest</a:t>
            </a:r>
            <a:endParaRPr lang="nl-NL" sz="2000" dirty="0" smtClean="0"/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individuele keuzemodule (3 CP)</a:t>
            </a:r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project (van 6 of 9 CP)</a:t>
            </a:r>
          </a:p>
          <a:p>
            <a:pPr lvl="2"/>
            <a:endParaRPr lang="en-US" sz="2000" dirty="0" smtClean="0"/>
          </a:p>
          <a:p>
            <a:pPr marL="914400" lvl="2" indent="0">
              <a:buNone/>
            </a:pPr>
            <a:endParaRPr lang="nl-NL" sz="2000" dirty="0"/>
          </a:p>
          <a:p>
            <a:pPr lvl="1"/>
            <a:r>
              <a:rPr lang="nl-NL" dirty="0" smtClean="0"/>
              <a:t>Andere minor …</a:t>
            </a:r>
          </a:p>
          <a:p>
            <a:pPr lvl="2"/>
            <a:r>
              <a:rPr lang="nl-NL" sz="2000" dirty="0" smtClean="0"/>
              <a:t>Toestemming nodig van de </a:t>
            </a:r>
            <a:r>
              <a:rPr lang="nl-NL" sz="2000" dirty="0" err="1" smtClean="0"/>
              <a:t>toetscommissie</a:t>
            </a:r>
            <a:r>
              <a:rPr lang="nl-NL" sz="2000" dirty="0" smtClean="0"/>
              <a:t> Elektrotechniek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3333FF"/>
                </a:solidFill>
              </a:rPr>
              <a:t>Vakken in EVMIN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Je kunt </a:t>
            </a:r>
            <a:r>
              <a:rPr lang="nl-NL" dirty="0" smtClean="0">
                <a:solidFill>
                  <a:srgbClr val="3333FF"/>
                </a:solidFill>
              </a:rPr>
              <a:t>kiezen</a:t>
            </a:r>
            <a:r>
              <a:rPr lang="nl-NL" dirty="0" smtClean="0"/>
              <a:t> </a:t>
            </a:r>
            <a:r>
              <a:rPr lang="nl-NL" sz="2400" dirty="0" smtClean="0"/>
              <a:t>(minimaal 1, maximaal 4)</a:t>
            </a:r>
            <a:r>
              <a:rPr lang="nl-NL" dirty="0" smtClean="0"/>
              <a:t> uit:</a:t>
            </a:r>
          </a:p>
          <a:p>
            <a:pPr lvl="1"/>
            <a:r>
              <a:rPr lang="nl-NL" sz="2000" dirty="0" smtClean="0"/>
              <a:t>Regeltechniek (REGTEC)</a:t>
            </a:r>
          </a:p>
          <a:p>
            <a:pPr lvl="1"/>
            <a:r>
              <a:rPr lang="nl-NL" sz="2000" dirty="0" smtClean="0"/>
              <a:t>Energietechniek 2 (ENTEC2)</a:t>
            </a:r>
          </a:p>
          <a:p>
            <a:pPr lvl="1"/>
            <a:r>
              <a:rPr lang="nl-NL" sz="2000" dirty="0" smtClean="0"/>
              <a:t>Signaalbewerkingen 2 (SIGBW2)</a:t>
            </a:r>
          </a:p>
          <a:p>
            <a:pPr lvl="1"/>
            <a:r>
              <a:rPr lang="nl-NL" sz="2000" dirty="0" smtClean="0"/>
              <a:t>Algoritmen en datastructuren (ALGODS)</a:t>
            </a:r>
          </a:p>
          <a:p>
            <a:r>
              <a:rPr lang="nl-NL" dirty="0" smtClean="0"/>
              <a:t>Elk vak </a:t>
            </a:r>
            <a:r>
              <a:rPr lang="nl-NL" sz="2400" dirty="0" smtClean="0"/>
              <a:t>(behalve INDKEU en het project)</a:t>
            </a:r>
            <a:r>
              <a:rPr lang="nl-NL" dirty="0" smtClean="0"/>
              <a:t> bestaat uit </a:t>
            </a:r>
            <a:r>
              <a:rPr lang="nl-NL" dirty="0" smtClean="0">
                <a:solidFill>
                  <a:srgbClr val="3333FF"/>
                </a:solidFill>
              </a:rPr>
              <a:t>4 delen</a:t>
            </a:r>
            <a:r>
              <a:rPr lang="nl-NL" dirty="0" smtClean="0"/>
              <a:t>:</a:t>
            </a:r>
          </a:p>
          <a:p>
            <a:pPr lvl="1"/>
            <a:r>
              <a:rPr lang="nl-NL" sz="2000" dirty="0" smtClean="0"/>
              <a:t>een theoriedeel van 2 lesuur/week</a:t>
            </a:r>
          </a:p>
          <a:p>
            <a:pPr lvl="1"/>
            <a:r>
              <a:rPr lang="nl-NL" sz="2000" dirty="0" smtClean="0"/>
              <a:t>een begeleid practicumdeel van gemiddeld 1 lesuur/week</a:t>
            </a:r>
          </a:p>
          <a:p>
            <a:pPr lvl="1"/>
            <a:r>
              <a:rPr lang="nl-NL" sz="2000" dirty="0" smtClean="0"/>
              <a:t>een onbegeleid practicumdeel van gemiddeld 1 lesuur/week</a:t>
            </a:r>
          </a:p>
          <a:p>
            <a:pPr lvl="1"/>
            <a:r>
              <a:rPr lang="nl-NL" sz="2000" dirty="0" smtClean="0"/>
              <a:t>een deel zelfstudie van gemiddeld 5 uur/week</a:t>
            </a:r>
          </a:p>
          <a:p>
            <a:pPr lvl="1"/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885528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20763" cy="2157412"/>
            <a:chOff x="8208963" y="3718719"/>
            <a:chExt cx="1020763" cy="2157412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294689" y="4436268"/>
              <a:ext cx="935037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>
                  <a:solidFill>
                    <a:srgbClr val="3333FF"/>
                  </a:solidFill>
                </a:rPr>
                <a:t>15 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79388" y="61658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8" name="Groep 17"/>
          <p:cNvGrpSpPr/>
          <p:nvPr/>
        </p:nvGrpSpPr>
        <p:grpSpPr>
          <a:xfrm>
            <a:off x="828676" y="4453731"/>
            <a:ext cx="3600450" cy="288925"/>
            <a:chOff x="828676" y="4453731"/>
            <a:chExt cx="3600450" cy="288925"/>
          </a:xfrm>
        </p:grpSpPr>
        <p:sp>
          <p:nvSpPr>
            <p:cNvPr id="93" name="Rectangle 39"/>
            <p:cNvSpPr>
              <a:spLocks noChangeArrowheads="1"/>
            </p:cNvSpPr>
            <p:nvPr/>
          </p:nvSpPr>
          <p:spPr bwMode="auto">
            <a:xfrm>
              <a:off x="828676" y="4453731"/>
              <a:ext cx="2520950" cy="288925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4" name="Rectangle 59"/>
            <p:cNvSpPr>
              <a:spLocks noChangeArrowheads="1"/>
            </p:cNvSpPr>
            <p:nvPr/>
          </p:nvSpPr>
          <p:spPr bwMode="auto">
            <a:xfrm>
              <a:off x="3349626" y="445373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95" name="Rectangle 115"/>
            <p:cNvSpPr>
              <a:spLocks noChangeArrowheads="1"/>
            </p:cNvSpPr>
            <p:nvPr/>
          </p:nvSpPr>
          <p:spPr bwMode="auto">
            <a:xfrm>
              <a:off x="3709988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4502151" y="4453731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5299867"/>
            <a:ext cx="7265194" cy="575469"/>
            <a:chOff x="838201" y="5299867"/>
            <a:chExt cx="7265194" cy="575469"/>
          </a:xfrm>
        </p:grpSpPr>
        <p:sp>
          <p:nvSpPr>
            <p:cNvPr id="31792" name="Rectangle 48"/>
            <p:cNvSpPr>
              <a:spLocks noChangeArrowheads="1"/>
            </p:cNvSpPr>
            <p:nvPr/>
          </p:nvSpPr>
          <p:spPr bwMode="auto">
            <a:xfrm>
              <a:off x="4502946" y="5587998"/>
              <a:ext cx="2879724" cy="287337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 sz="1800" dirty="0"/>
            </a:p>
          </p:txBody>
        </p:sp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PROCV9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4" name="Rechthoek 3"/>
            <p:cNvSpPr/>
            <p:nvPr/>
          </p:nvSpPr>
          <p:spPr>
            <a:xfrm>
              <a:off x="4514059" y="5540688"/>
              <a:ext cx="2877342" cy="190978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3.61111E-6 -0.010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-2.5E-6 -0.1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6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-0.00018 -0.117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90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2.5E-6 -0.124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0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Voorbeeldkeuze </a:t>
            </a:r>
            <a:r>
              <a:rPr lang="nl-NL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004170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38201" y="3630218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2945" y="3236118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369219" y="47180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9" name="Groep 18"/>
          <p:cNvGrpSpPr/>
          <p:nvPr/>
        </p:nvGrpSpPr>
        <p:grpSpPr>
          <a:xfrm>
            <a:off x="4502945" y="3630218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3075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2975</TotalTime>
  <Words>718</Words>
  <Application>Microsoft Office PowerPoint</Application>
  <PresentationFormat>Diavoorstelling (4:3)</PresentationFormat>
  <Paragraphs>291</Paragraphs>
  <Slides>15</Slides>
  <Notes>14</Notes>
  <HiddenSlides>1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Custom Design</vt:lpstr>
      <vt:lpstr>PowerPoint-presentatie</vt:lpstr>
      <vt:lpstr>PowerPoint-presentatie</vt:lpstr>
      <vt:lpstr>PowerPoint-presentatie</vt:lpstr>
      <vt:lpstr>Planning</vt:lpstr>
      <vt:lpstr>Inhoud ECV</vt:lpstr>
      <vt:lpstr>Inhoud ECV</vt:lpstr>
      <vt:lpstr>Vakken in EVMIN</vt:lpstr>
      <vt:lpstr>Organisatie ECV</vt:lpstr>
      <vt:lpstr>Voorbeeldkeuze ECV</vt:lpstr>
      <vt:lpstr>Tijdsbesteding per vak</vt:lpstr>
      <vt:lpstr>De verdiepende minor Elektrotechniek</vt:lpstr>
      <vt:lpstr>INDKEU Individuele Keuzemodule</vt:lpstr>
      <vt:lpstr>De verdiepende minor Elektrotechniek</vt:lpstr>
      <vt:lpstr>Meer informatie</vt:lpstr>
      <vt:lpstr>En nu… Kiezen!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Harry Broeders</cp:lastModifiedBy>
  <cp:revision>63</cp:revision>
  <dcterms:created xsi:type="dcterms:W3CDTF">1601-01-01T00:00:00Z</dcterms:created>
  <dcterms:modified xsi:type="dcterms:W3CDTF">2014-11-28T20:56:13Z</dcterms:modified>
</cp:coreProperties>
</file>